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69" r:id="rId14"/>
    <p:sldId id="270" r:id="rId15"/>
    <p:sldId id="271" r:id="rId16"/>
    <p:sldId id="272" r:id="rId17"/>
    <p:sldId id="274" r:id="rId18"/>
    <p:sldId id="275" r:id="rId19"/>
    <p:sldId id="276" r:id="rId20"/>
    <p:sldId id="277" r:id="rId21"/>
    <p:sldId id="278"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4" d="100"/>
          <a:sy n="84" d="100"/>
        </p:scale>
        <p:origin x="1476" y="6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52E4051-7582-4F9B-81BA-9F8E0751BBCA}" type="datetimeFigureOut">
              <a:rPr lang="en-US" smtClean="0"/>
              <a:t>7/18/2022</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33BB67D-9923-4A84-9DCC-8578B297FE48}" type="slidenum">
              <a:rPr lang="en-US" smtClean="0"/>
              <a:t>‹#›</a:t>
            </a:fld>
            <a:endParaRPr lang="en-US" dirty="0"/>
          </a:p>
        </p:txBody>
      </p:sp>
    </p:spTree>
    <p:extLst>
      <p:ext uri="{BB962C8B-B14F-4D97-AF65-F5344CB8AC3E}">
        <p14:creationId xmlns:p14="http://schemas.microsoft.com/office/powerpoint/2010/main" val="40440363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133BB67D-9923-4A84-9DCC-8578B297FE48}" type="slidenum">
              <a:rPr lang="en-US" smtClean="0"/>
              <a:t>1</a:t>
            </a:fld>
            <a:endParaRPr lang="en-US" dirty="0"/>
          </a:p>
        </p:txBody>
      </p:sp>
    </p:spTree>
    <p:extLst>
      <p:ext uri="{BB962C8B-B14F-4D97-AF65-F5344CB8AC3E}">
        <p14:creationId xmlns:p14="http://schemas.microsoft.com/office/powerpoint/2010/main" val="18521057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33BB67D-9923-4A84-9DCC-8578B297FE48}" type="slidenum">
              <a:rPr lang="en-US" smtClean="0"/>
              <a:t>2</a:t>
            </a:fld>
            <a:endParaRPr lang="en-US" dirty="0"/>
          </a:p>
        </p:txBody>
      </p:sp>
    </p:spTree>
    <p:extLst>
      <p:ext uri="{BB962C8B-B14F-4D97-AF65-F5344CB8AC3E}">
        <p14:creationId xmlns:p14="http://schemas.microsoft.com/office/powerpoint/2010/main" val="31755858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33BB67D-9923-4A84-9DCC-8578B297FE48}" type="slidenum">
              <a:rPr lang="en-US" smtClean="0"/>
              <a:t>7</a:t>
            </a:fld>
            <a:endParaRPr lang="en-US" dirty="0"/>
          </a:p>
        </p:txBody>
      </p:sp>
    </p:spTree>
    <p:extLst>
      <p:ext uri="{BB962C8B-B14F-4D97-AF65-F5344CB8AC3E}">
        <p14:creationId xmlns:p14="http://schemas.microsoft.com/office/powerpoint/2010/main" val="32271217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a:p>
            <a:endParaRPr lang="en-US" dirty="0"/>
          </a:p>
        </p:txBody>
      </p:sp>
      <p:sp>
        <p:nvSpPr>
          <p:cNvPr id="4" name="Slide Number Placeholder 3"/>
          <p:cNvSpPr>
            <a:spLocks noGrp="1"/>
          </p:cNvSpPr>
          <p:nvPr>
            <p:ph type="sldNum" sz="quarter" idx="10"/>
          </p:nvPr>
        </p:nvSpPr>
        <p:spPr/>
        <p:txBody>
          <a:bodyPr/>
          <a:lstStyle/>
          <a:p>
            <a:fld id="{133BB67D-9923-4A84-9DCC-8578B297FE48}" type="slidenum">
              <a:rPr lang="en-US" smtClean="0"/>
              <a:t>10</a:t>
            </a:fld>
            <a:endParaRPr lang="en-US" dirty="0"/>
          </a:p>
        </p:txBody>
      </p:sp>
    </p:spTree>
    <p:extLst>
      <p:ext uri="{BB962C8B-B14F-4D97-AF65-F5344CB8AC3E}">
        <p14:creationId xmlns:p14="http://schemas.microsoft.com/office/powerpoint/2010/main" val="17960984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33BB67D-9923-4A84-9DCC-8578B297FE48}" type="slidenum">
              <a:rPr lang="en-US" smtClean="0"/>
              <a:t>26</a:t>
            </a:fld>
            <a:endParaRPr lang="en-US" dirty="0"/>
          </a:p>
        </p:txBody>
      </p:sp>
    </p:spTree>
    <p:extLst>
      <p:ext uri="{BB962C8B-B14F-4D97-AF65-F5344CB8AC3E}">
        <p14:creationId xmlns:p14="http://schemas.microsoft.com/office/powerpoint/2010/main" val="39025303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2FC123E-B076-4D24-BDF8-0E16E9AE3174}" type="datetime1">
              <a:rPr lang="en-US" smtClean="0"/>
              <a:t>7/18/2022</a:t>
            </a:fld>
            <a:endParaRPr lang="en-US" dirty="0"/>
          </a:p>
        </p:txBody>
      </p:sp>
      <p:sp>
        <p:nvSpPr>
          <p:cNvPr id="5" name="Footer Placeholder 4"/>
          <p:cNvSpPr>
            <a:spLocks noGrp="1"/>
          </p:cNvSpPr>
          <p:nvPr>
            <p:ph type="ftr" sz="quarter" idx="11"/>
          </p:nvPr>
        </p:nvSpPr>
        <p:spPr/>
        <p:txBody>
          <a:bodyPr/>
          <a:lstStyle/>
          <a:p>
            <a:r>
              <a:rPr lang="en-US" smtClean="0"/>
              <a:t>Department of Chemistry, GC Paonta Sahib</a:t>
            </a:r>
            <a:endParaRPr lang="en-US" dirty="0"/>
          </a:p>
        </p:txBody>
      </p:sp>
      <p:sp>
        <p:nvSpPr>
          <p:cNvPr id="6" name="Slide Number Placeholder 5"/>
          <p:cNvSpPr>
            <a:spLocks noGrp="1"/>
          </p:cNvSpPr>
          <p:nvPr>
            <p:ph type="sldNum" sz="quarter" idx="12"/>
          </p:nvPr>
        </p:nvSpPr>
        <p:spPr/>
        <p:txBody>
          <a:bodyPr/>
          <a:lstStyle/>
          <a:p>
            <a:fld id="{F8953C88-0F94-4EC1-BD2D-51A2E96F4278}"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A0DC10C-CB4A-496E-9E8D-FF6C8EB7327A}" type="datetime1">
              <a:rPr lang="en-US" smtClean="0"/>
              <a:t>7/18/2022</a:t>
            </a:fld>
            <a:endParaRPr lang="en-US" dirty="0"/>
          </a:p>
        </p:txBody>
      </p:sp>
      <p:sp>
        <p:nvSpPr>
          <p:cNvPr id="5" name="Footer Placeholder 4"/>
          <p:cNvSpPr>
            <a:spLocks noGrp="1"/>
          </p:cNvSpPr>
          <p:nvPr>
            <p:ph type="ftr" sz="quarter" idx="11"/>
          </p:nvPr>
        </p:nvSpPr>
        <p:spPr/>
        <p:txBody>
          <a:bodyPr/>
          <a:lstStyle/>
          <a:p>
            <a:r>
              <a:rPr lang="en-US" smtClean="0"/>
              <a:t>Department of Chemistry, GC Paonta Sahib</a:t>
            </a:r>
            <a:endParaRPr lang="en-US" dirty="0"/>
          </a:p>
        </p:txBody>
      </p:sp>
      <p:sp>
        <p:nvSpPr>
          <p:cNvPr id="6" name="Slide Number Placeholder 5"/>
          <p:cNvSpPr>
            <a:spLocks noGrp="1"/>
          </p:cNvSpPr>
          <p:nvPr>
            <p:ph type="sldNum" sz="quarter" idx="12"/>
          </p:nvPr>
        </p:nvSpPr>
        <p:spPr/>
        <p:txBody>
          <a:bodyPr/>
          <a:lstStyle/>
          <a:p>
            <a:fld id="{F8953C88-0F94-4EC1-BD2D-51A2E96F4278}"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D42F52C-5FD0-4621-B3D5-3FC94104C382}" type="datetime1">
              <a:rPr lang="en-US" smtClean="0"/>
              <a:t>7/18/2022</a:t>
            </a:fld>
            <a:endParaRPr lang="en-US" dirty="0"/>
          </a:p>
        </p:txBody>
      </p:sp>
      <p:sp>
        <p:nvSpPr>
          <p:cNvPr id="5" name="Footer Placeholder 4"/>
          <p:cNvSpPr>
            <a:spLocks noGrp="1"/>
          </p:cNvSpPr>
          <p:nvPr>
            <p:ph type="ftr" sz="quarter" idx="11"/>
          </p:nvPr>
        </p:nvSpPr>
        <p:spPr/>
        <p:txBody>
          <a:bodyPr/>
          <a:lstStyle/>
          <a:p>
            <a:r>
              <a:rPr lang="en-US" smtClean="0"/>
              <a:t>Department of Chemistry, GC Paonta Sahib</a:t>
            </a:r>
            <a:endParaRPr lang="en-US" dirty="0"/>
          </a:p>
        </p:txBody>
      </p:sp>
      <p:sp>
        <p:nvSpPr>
          <p:cNvPr id="6" name="Slide Number Placeholder 5"/>
          <p:cNvSpPr>
            <a:spLocks noGrp="1"/>
          </p:cNvSpPr>
          <p:nvPr>
            <p:ph type="sldNum" sz="quarter" idx="12"/>
          </p:nvPr>
        </p:nvSpPr>
        <p:spPr/>
        <p:txBody>
          <a:bodyPr/>
          <a:lstStyle/>
          <a:p>
            <a:fld id="{F8953C88-0F94-4EC1-BD2D-51A2E96F4278}"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3E935C3-0367-48C2-925C-5F07C5E51316}" type="datetime1">
              <a:rPr lang="en-US" smtClean="0"/>
              <a:t>7/18/2022</a:t>
            </a:fld>
            <a:endParaRPr lang="en-US" dirty="0"/>
          </a:p>
        </p:txBody>
      </p:sp>
      <p:sp>
        <p:nvSpPr>
          <p:cNvPr id="6" name="Footer Placeholder 5"/>
          <p:cNvSpPr>
            <a:spLocks noGrp="1"/>
          </p:cNvSpPr>
          <p:nvPr>
            <p:ph type="ftr" sz="quarter" idx="11"/>
          </p:nvPr>
        </p:nvSpPr>
        <p:spPr/>
        <p:txBody>
          <a:bodyPr/>
          <a:lstStyle/>
          <a:p>
            <a:r>
              <a:rPr lang="en-US" smtClean="0"/>
              <a:t>Department of Chemistry, GC Paonta Sahib</a:t>
            </a:r>
            <a:endParaRPr lang="en-US" dirty="0"/>
          </a:p>
        </p:txBody>
      </p:sp>
      <p:sp>
        <p:nvSpPr>
          <p:cNvPr id="7" name="Slide Number Placeholder 6"/>
          <p:cNvSpPr>
            <a:spLocks noGrp="1"/>
          </p:cNvSpPr>
          <p:nvPr>
            <p:ph type="sldNum" sz="quarter" idx="12"/>
          </p:nvPr>
        </p:nvSpPr>
        <p:spPr/>
        <p:txBody>
          <a:bodyPr/>
          <a:lstStyle/>
          <a:p>
            <a:fld id="{F8953C88-0F94-4EC1-BD2D-51A2E96F4278}"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6DCF027-C098-44B2-A030-465F1EC30A19}" type="datetime1">
              <a:rPr lang="en-US" smtClean="0"/>
              <a:t>7/18/2022</a:t>
            </a:fld>
            <a:endParaRPr lang="en-US" dirty="0"/>
          </a:p>
        </p:txBody>
      </p:sp>
      <p:sp>
        <p:nvSpPr>
          <p:cNvPr id="8" name="Footer Placeholder 7"/>
          <p:cNvSpPr>
            <a:spLocks noGrp="1"/>
          </p:cNvSpPr>
          <p:nvPr>
            <p:ph type="ftr" sz="quarter" idx="11"/>
          </p:nvPr>
        </p:nvSpPr>
        <p:spPr/>
        <p:txBody>
          <a:bodyPr/>
          <a:lstStyle/>
          <a:p>
            <a:r>
              <a:rPr lang="en-US" smtClean="0"/>
              <a:t>Department of Chemistry, GC Paonta Sahib</a:t>
            </a:r>
            <a:endParaRPr lang="en-US" dirty="0"/>
          </a:p>
        </p:txBody>
      </p:sp>
      <p:sp>
        <p:nvSpPr>
          <p:cNvPr id="9" name="Slide Number Placeholder 8"/>
          <p:cNvSpPr>
            <a:spLocks noGrp="1"/>
          </p:cNvSpPr>
          <p:nvPr>
            <p:ph type="sldNum" sz="quarter" idx="12"/>
          </p:nvPr>
        </p:nvSpPr>
        <p:spPr/>
        <p:txBody>
          <a:bodyPr/>
          <a:lstStyle/>
          <a:p>
            <a:fld id="{F8953C88-0F94-4EC1-BD2D-51A2E96F4278}"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134AA22-654E-4267-ADBA-8832787FC1D3}" type="datetime1">
              <a:rPr lang="en-US" smtClean="0"/>
              <a:t>7/18/2022</a:t>
            </a:fld>
            <a:endParaRPr lang="en-US" dirty="0"/>
          </a:p>
        </p:txBody>
      </p:sp>
      <p:sp>
        <p:nvSpPr>
          <p:cNvPr id="4" name="Footer Placeholder 3"/>
          <p:cNvSpPr>
            <a:spLocks noGrp="1"/>
          </p:cNvSpPr>
          <p:nvPr>
            <p:ph type="ftr" sz="quarter" idx="11"/>
          </p:nvPr>
        </p:nvSpPr>
        <p:spPr/>
        <p:txBody>
          <a:bodyPr/>
          <a:lstStyle/>
          <a:p>
            <a:r>
              <a:rPr lang="en-US" smtClean="0"/>
              <a:t>Department of Chemistry, GC Paonta Sahib</a:t>
            </a:r>
            <a:endParaRPr lang="en-US" dirty="0"/>
          </a:p>
        </p:txBody>
      </p:sp>
      <p:sp>
        <p:nvSpPr>
          <p:cNvPr id="5" name="Slide Number Placeholder 4"/>
          <p:cNvSpPr>
            <a:spLocks noGrp="1"/>
          </p:cNvSpPr>
          <p:nvPr>
            <p:ph type="sldNum" sz="quarter" idx="12"/>
          </p:nvPr>
        </p:nvSpPr>
        <p:spPr/>
        <p:txBody>
          <a:bodyPr/>
          <a:lstStyle/>
          <a:p>
            <a:fld id="{F8953C88-0F94-4EC1-BD2D-51A2E96F4278}"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23C4139-F003-430D-90B1-E726BFB7301F}" type="datetime1">
              <a:rPr lang="en-US" smtClean="0"/>
              <a:t>7/18/2022</a:t>
            </a:fld>
            <a:endParaRPr lang="en-US" dirty="0"/>
          </a:p>
        </p:txBody>
      </p:sp>
      <p:sp>
        <p:nvSpPr>
          <p:cNvPr id="3" name="Footer Placeholder 2"/>
          <p:cNvSpPr>
            <a:spLocks noGrp="1"/>
          </p:cNvSpPr>
          <p:nvPr>
            <p:ph type="ftr" sz="quarter" idx="11"/>
          </p:nvPr>
        </p:nvSpPr>
        <p:spPr/>
        <p:txBody>
          <a:bodyPr/>
          <a:lstStyle/>
          <a:p>
            <a:r>
              <a:rPr lang="en-US" smtClean="0"/>
              <a:t>Department of Chemistry, GC Paonta Sahib</a:t>
            </a:r>
            <a:endParaRPr lang="en-US" dirty="0"/>
          </a:p>
        </p:txBody>
      </p:sp>
      <p:sp>
        <p:nvSpPr>
          <p:cNvPr id="4" name="Slide Number Placeholder 3"/>
          <p:cNvSpPr>
            <a:spLocks noGrp="1"/>
          </p:cNvSpPr>
          <p:nvPr>
            <p:ph type="sldNum" sz="quarter" idx="12"/>
          </p:nvPr>
        </p:nvSpPr>
        <p:spPr/>
        <p:txBody>
          <a:bodyPr/>
          <a:lstStyle/>
          <a:p>
            <a:fld id="{F8953C88-0F94-4EC1-BD2D-51A2E96F4278}"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F0B67B4-D45D-492E-839B-225347DA56E5}" type="datetime1">
              <a:rPr lang="en-US" smtClean="0"/>
              <a:t>7/18/2022</a:t>
            </a:fld>
            <a:endParaRPr lang="en-US" dirty="0"/>
          </a:p>
        </p:txBody>
      </p:sp>
      <p:sp>
        <p:nvSpPr>
          <p:cNvPr id="6" name="Footer Placeholder 5"/>
          <p:cNvSpPr>
            <a:spLocks noGrp="1"/>
          </p:cNvSpPr>
          <p:nvPr>
            <p:ph type="ftr" sz="quarter" idx="11"/>
          </p:nvPr>
        </p:nvSpPr>
        <p:spPr/>
        <p:txBody>
          <a:bodyPr/>
          <a:lstStyle/>
          <a:p>
            <a:r>
              <a:rPr lang="en-US" smtClean="0"/>
              <a:t>Department of Chemistry, GC Paonta Sahib</a:t>
            </a:r>
            <a:endParaRPr lang="en-US" dirty="0"/>
          </a:p>
        </p:txBody>
      </p:sp>
      <p:sp>
        <p:nvSpPr>
          <p:cNvPr id="7" name="Slide Number Placeholder 6"/>
          <p:cNvSpPr>
            <a:spLocks noGrp="1"/>
          </p:cNvSpPr>
          <p:nvPr>
            <p:ph type="sldNum" sz="quarter" idx="12"/>
          </p:nvPr>
        </p:nvSpPr>
        <p:spPr/>
        <p:txBody>
          <a:bodyPr/>
          <a:lstStyle/>
          <a:p>
            <a:fld id="{F8953C88-0F94-4EC1-BD2D-51A2E96F4278}"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61B503-D603-46E6-BBE2-1BAD92CE2ACD}" type="datetime1">
              <a:rPr lang="en-US" smtClean="0"/>
              <a:t>7/18/2022</a:t>
            </a:fld>
            <a:endParaRPr lang="en-US" dirty="0"/>
          </a:p>
        </p:txBody>
      </p:sp>
      <p:sp>
        <p:nvSpPr>
          <p:cNvPr id="6" name="Footer Placeholder 5"/>
          <p:cNvSpPr>
            <a:spLocks noGrp="1"/>
          </p:cNvSpPr>
          <p:nvPr>
            <p:ph type="ftr" sz="quarter" idx="11"/>
          </p:nvPr>
        </p:nvSpPr>
        <p:spPr/>
        <p:txBody>
          <a:bodyPr/>
          <a:lstStyle/>
          <a:p>
            <a:r>
              <a:rPr lang="en-US" smtClean="0"/>
              <a:t>Department of Chemistry, GC Paonta Sahib</a:t>
            </a:r>
            <a:endParaRPr lang="en-US" dirty="0"/>
          </a:p>
        </p:txBody>
      </p:sp>
      <p:sp>
        <p:nvSpPr>
          <p:cNvPr id="7" name="Slide Number Placeholder 6"/>
          <p:cNvSpPr>
            <a:spLocks noGrp="1"/>
          </p:cNvSpPr>
          <p:nvPr>
            <p:ph type="sldNum" sz="quarter" idx="12"/>
          </p:nvPr>
        </p:nvSpPr>
        <p:spPr/>
        <p:txBody>
          <a:bodyPr/>
          <a:lstStyle/>
          <a:p>
            <a:fld id="{F8953C88-0F94-4EC1-BD2D-51A2E96F4278}"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B39024E-FD34-4B33-8A3E-CC4B47B9CDEA}" type="datetime1">
              <a:rPr lang="en-US" smtClean="0"/>
              <a:t>7/18/2022</a:t>
            </a:fld>
            <a:endParaRPr lang="en-US" dirty="0"/>
          </a:p>
        </p:txBody>
      </p:sp>
      <p:sp>
        <p:nvSpPr>
          <p:cNvPr id="5" name="Footer Placeholder 4"/>
          <p:cNvSpPr>
            <a:spLocks noGrp="1"/>
          </p:cNvSpPr>
          <p:nvPr>
            <p:ph type="ftr" sz="quarter" idx="11"/>
          </p:nvPr>
        </p:nvSpPr>
        <p:spPr/>
        <p:txBody>
          <a:bodyPr/>
          <a:lstStyle/>
          <a:p>
            <a:r>
              <a:rPr lang="en-US" smtClean="0"/>
              <a:t>Department of Chemistry, GC Paonta Sahib</a:t>
            </a:r>
            <a:endParaRPr lang="en-US" dirty="0"/>
          </a:p>
        </p:txBody>
      </p:sp>
      <p:sp>
        <p:nvSpPr>
          <p:cNvPr id="6" name="Slide Number Placeholder 5"/>
          <p:cNvSpPr>
            <a:spLocks noGrp="1"/>
          </p:cNvSpPr>
          <p:nvPr>
            <p:ph type="sldNum" sz="quarter" idx="12"/>
          </p:nvPr>
        </p:nvSpPr>
        <p:spPr/>
        <p:txBody>
          <a:bodyPr/>
          <a:lstStyle/>
          <a:p>
            <a:fld id="{F8953C88-0F94-4EC1-BD2D-51A2E96F4278}"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46FCDBE-2E3A-4C56-8548-AF6FA37BDF43}" type="datetime1">
              <a:rPr lang="en-US" smtClean="0"/>
              <a:t>7/18/2022</a:t>
            </a:fld>
            <a:endParaRPr lang="en-US" dirty="0"/>
          </a:p>
        </p:txBody>
      </p:sp>
      <p:sp>
        <p:nvSpPr>
          <p:cNvPr id="5" name="Footer Placeholder 4"/>
          <p:cNvSpPr>
            <a:spLocks noGrp="1"/>
          </p:cNvSpPr>
          <p:nvPr>
            <p:ph type="ftr" sz="quarter" idx="11"/>
          </p:nvPr>
        </p:nvSpPr>
        <p:spPr/>
        <p:txBody>
          <a:bodyPr/>
          <a:lstStyle/>
          <a:p>
            <a:r>
              <a:rPr lang="en-US" smtClean="0"/>
              <a:t>Department of Chemistry, GC Paonta Sahib</a:t>
            </a:r>
            <a:endParaRPr lang="en-US" dirty="0"/>
          </a:p>
        </p:txBody>
      </p:sp>
      <p:sp>
        <p:nvSpPr>
          <p:cNvPr id="6" name="Slide Number Placeholder 5"/>
          <p:cNvSpPr>
            <a:spLocks noGrp="1"/>
          </p:cNvSpPr>
          <p:nvPr>
            <p:ph type="sldNum" sz="quarter" idx="12"/>
          </p:nvPr>
        </p:nvSpPr>
        <p:spPr/>
        <p:txBody>
          <a:bodyPr/>
          <a:lstStyle/>
          <a:p>
            <a:fld id="{F8953C88-0F94-4EC1-BD2D-51A2E96F4278}"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773EFE-B806-4118-A7E7-7663DB3C39E1}" type="datetime1">
              <a:rPr lang="en-US" smtClean="0"/>
              <a:t>7/18/2022</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Department of Chemistry, GC Paonta Sahib</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953C88-0F94-4EC1-BD2D-51A2E96F4278}"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6000" b="1" dirty="0" smtClean="0"/>
              <a:t>Synthetic Dyes </a:t>
            </a:r>
            <a:endParaRPr lang="en-US" sz="6000" b="1" dirty="0"/>
          </a:p>
        </p:txBody>
      </p:sp>
      <p:sp>
        <p:nvSpPr>
          <p:cNvPr id="3" name="Footer Placeholder 2"/>
          <p:cNvSpPr>
            <a:spLocks noGrp="1"/>
          </p:cNvSpPr>
          <p:nvPr>
            <p:ph type="ftr" sz="quarter" idx="11"/>
          </p:nvPr>
        </p:nvSpPr>
        <p:spPr/>
        <p:txBody>
          <a:bodyPr/>
          <a:lstStyle/>
          <a:p>
            <a:r>
              <a:rPr lang="en-US" smtClean="0"/>
              <a:t>Department of Chemistry, GC Paonta Sahib</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smtClean="0"/>
              <a:t>Syllabus</a:t>
            </a:r>
            <a:endParaRPr lang="en-US" b="1" dirty="0"/>
          </a:p>
        </p:txBody>
      </p:sp>
      <p:sp>
        <p:nvSpPr>
          <p:cNvPr id="5" name="Content Placeholder 4"/>
          <p:cNvSpPr>
            <a:spLocks noGrp="1"/>
          </p:cNvSpPr>
          <p:nvPr>
            <p:ph idx="1"/>
          </p:nvPr>
        </p:nvSpPr>
        <p:spPr>
          <a:xfrm>
            <a:off x="457200" y="1600200"/>
            <a:ext cx="8229600" cy="3047999"/>
          </a:xfrm>
        </p:spPr>
        <p:txBody>
          <a:bodyPr>
            <a:noAutofit/>
          </a:bodyPr>
          <a:lstStyle/>
          <a:p>
            <a:r>
              <a:rPr lang="en-US" dirty="0" smtClean="0"/>
              <a:t>Colour and Constitution [electronic concept], classification of dyes. Chemistry and synthesis of methyl orange, congo red, malachite green, crystal violet, phenolphthalein, fluorescein, alizarin and indigo.</a:t>
            </a:r>
            <a:endParaRPr lang="en-US" dirty="0"/>
          </a:p>
        </p:txBody>
      </p:sp>
      <p:sp>
        <p:nvSpPr>
          <p:cNvPr id="2" name="Footer Placeholder 1"/>
          <p:cNvSpPr>
            <a:spLocks noGrp="1"/>
          </p:cNvSpPr>
          <p:nvPr>
            <p:ph type="ftr" sz="quarter" idx="11"/>
          </p:nvPr>
        </p:nvSpPr>
        <p:spPr/>
        <p:txBody>
          <a:bodyPr/>
          <a:lstStyle/>
          <a:p>
            <a:r>
              <a:rPr lang="en-US" smtClean="0"/>
              <a:t>Department of Chemistry, GC Paonta Sahib</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What is a dye?</a:t>
            </a:r>
            <a:endParaRPr lang="en-US" b="1" dirty="0"/>
          </a:p>
        </p:txBody>
      </p:sp>
      <p:sp>
        <p:nvSpPr>
          <p:cNvPr id="3" name="Content Placeholder 2"/>
          <p:cNvSpPr>
            <a:spLocks noGrp="1"/>
          </p:cNvSpPr>
          <p:nvPr>
            <p:ph idx="1"/>
          </p:nvPr>
        </p:nvSpPr>
        <p:spPr>
          <a:xfrm>
            <a:off x="304800" y="1752600"/>
            <a:ext cx="8382000" cy="4373563"/>
          </a:xfrm>
        </p:spPr>
        <p:txBody>
          <a:bodyPr>
            <a:normAutofit/>
          </a:bodyPr>
          <a:lstStyle/>
          <a:p>
            <a:pPr algn="just"/>
            <a:r>
              <a:rPr lang="en-US" sz="2400" dirty="0" smtClean="0"/>
              <a:t>A dye is a substance which is used for imparting colour to fabrics in such a manner  that the colour cannot be removed by rubbing or washing.</a:t>
            </a:r>
          </a:p>
          <a:p>
            <a:pPr algn="just"/>
            <a:r>
              <a:rPr lang="en-US" sz="2400" dirty="0" smtClean="0"/>
              <a:t>A substance can act as a dye if it satisfies following conditions :</a:t>
            </a:r>
          </a:p>
          <a:p>
            <a:pPr marL="457200" indent="-457200" algn="just">
              <a:buFont typeface="+mj-lt"/>
              <a:buAutoNum type="arabicPeriod"/>
            </a:pPr>
            <a:r>
              <a:rPr lang="en-US" sz="2400" dirty="0" smtClean="0"/>
              <a:t>It must have a suitable colour.</a:t>
            </a:r>
          </a:p>
          <a:p>
            <a:pPr marL="457200" indent="-457200" algn="just">
              <a:buFont typeface="+mj-lt"/>
              <a:buAutoNum type="arabicPeriod"/>
            </a:pPr>
            <a:r>
              <a:rPr lang="en-US" sz="2400" dirty="0" smtClean="0"/>
              <a:t>It must of capable of being fixed to the material being dyed.</a:t>
            </a:r>
          </a:p>
          <a:p>
            <a:pPr marL="457200" indent="-457200" algn="just">
              <a:buFont typeface="+mj-lt"/>
              <a:buAutoNum type="arabicPeriod"/>
            </a:pPr>
            <a:r>
              <a:rPr lang="en-US" sz="2400" dirty="0" smtClean="0"/>
              <a:t>Once fixed, it must be resistant to the action of light, water, soap and solvents used in dry cleaning.</a:t>
            </a:r>
            <a:endParaRPr lang="en-US" sz="2400" dirty="0"/>
          </a:p>
        </p:txBody>
      </p:sp>
      <p:sp>
        <p:nvSpPr>
          <p:cNvPr id="4" name="Footer Placeholder 3"/>
          <p:cNvSpPr>
            <a:spLocks noGrp="1"/>
          </p:cNvSpPr>
          <p:nvPr>
            <p:ph type="ftr" sz="quarter" idx="11"/>
          </p:nvPr>
        </p:nvSpPr>
        <p:spPr/>
        <p:txBody>
          <a:bodyPr/>
          <a:lstStyle/>
          <a:p>
            <a:r>
              <a:rPr lang="en-US" smtClean="0"/>
              <a:t>Department of Chemistry, GC Paonta Sahib</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Synthetic dyes</a:t>
            </a:r>
            <a:endParaRPr lang="en-US" dirty="0"/>
          </a:p>
        </p:txBody>
      </p:sp>
      <p:sp>
        <p:nvSpPr>
          <p:cNvPr id="5" name="Content Placeholder 4"/>
          <p:cNvSpPr>
            <a:spLocks noGrp="1"/>
          </p:cNvSpPr>
          <p:nvPr>
            <p:ph idx="1"/>
          </p:nvPr>
        </p:nvSpPr>
        <p:spPr/>
        <p:txBody>
          <a:bodyPr/>
          <a:lstStyle/>
          <a:p>
            <a:r>
              <a:rPr lang="en-US" dirty="0" smtClean="0"/>
              <a:t>The dyes which are prepared synthetically in the laboratory are known as </a:t>
            </a:r>
            <a:r>
              <a:rPr lang="en-US" dirty="0" smtClean="0">
                <a:solidFill>
                  <a:srgbClr val="FF0000"/>
                </a:solidFill>
              </a:rPr>
              <a:t>synthetic dyes</a:t>
            </a:r>
            <a:r>
              <a:rPr lang="en-US" dirty="0" smtClean="0"/>
              <a:t>.</a:t>
            </a:r>
          </a:p>
          <a:p>
            <a:r>
              <a:rPr lang="en-US" dirty="0" smtClean="0"/>
              <a:t>These are also known as </a:t>
            </a:r>
            <a:r>
              <a:rPr lang="en-US" dirty="0" smtClean="0">
                <a:solidFill>
                  <a:srgbClr val="FF0000"/>
                </a:solidFill>
              </a:rPr>
              <a:t>Coal-tar dyes</a:t>
            </a:r>
            <a:r>
              <a:rPr lang="en-US" dirty="0" smtClean="0"/>
              <a:t>.</a:t>
            </a:r>
          </a:p>
          <a:p>
            <a:pPr>
              <a:buNone/>
            </a:pPr>
            <a:endParaRPr lang="en-US" dirty="0"/>
          </a:p>
        </p:txBody>
      </p:sp>
      <p:sp>
        <p:nvSpPr>
          <p:cNvPr id="2" name="Footer Placeholder 1"/>
          <p:cNvSpPr>
            <a:spLocks noGrp="1"/>
          </p:cNvSpPr>
          <p:nvPr>
            <p:ph type="ftr" sz="quarter" idx="11"/>
          </p:nvPr>
        </p:nvSpPr>
        <p:spPr/>
        <p:txBody>
          <a:bodyPr/>
          <a:lstStyle/>
          <a:p>
            <a:r>
              <a:rPr lang="en-US" smtClean="0"/>
              <a:t>Department of Chemistry, GC Paonta Sahib</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Colour</a:t>
            </a:r>
            <a:endParaRPr lang="en-US" b="1" dirty="0"/>
          </a:p>
        </p:txBody>
      </p:sp>
      <p:sp>
        <p:nvSpPr>
          <p:cNvPr id="3" name="Content Placeholder 2"/>
          <p:cNvSpPr>
            <a:spLocks noGrp="1"/>
          </p:cNvSpPr>
          <p:nvPr>
            <p:ph idx="1"/>
          </p:nvPr>
        </p:nvSpPr>
        <p:spPr>
          <a:xfrm>
            <a:off x="457200" y="1219200"/>
            <a:ext cx="8229600" cy="4906963"/>
          </a:xfrm>
        </p:spPr>
        <p:txBody>
          <a:bodyPr>
            <a:normAutofit fontScale="55000" lnSpcReduction="20000"/>
          </a:bodyPr>
          <a:lstStyle/>
          <a:p>
            <a:pPr algn="just">
              <a:buNone/>
            </a:pPr>
            <a:r>
              <a:rPr lang="en-US" dirty="0" smtClean="0"/>
              <a:t>      </a:t>
            </a:r>
            <a:r>
              <a:rPr lang="en-US" sz="3800" dirty="0" smtClean="0"/>
              <a:t>Colour may be defined as the psychological sensation produced when the rays of visible range approach to the eye.</a:t>
            </a:r>
          </a:p>
          <a:p>
            <a:pPr algn="just">
              <a:buNone/>
            </a:pPr>
            <a:r>
              <a:rPr lang="en-US" sz="3800" b="1" dirty="0" smtClean="0">
                <a:solidFill>
                  <a:srgbClr val="002060"/>
                </a:solidFill>
              </a:rPr>
              <a:t>     </a:t>
            </a:r>
            <a:r>
              <a:rPr lang="en-US" sz="3800" b="1" u="sng" dirty="0" smtClean="0">
                <a:solidFill>
                  <a:srgbClr val="FF0000"/>
                </a:solidFill>
              </a:rPr>
              <a:t>Sensation of Colour </a:t>
            </a:r>
            <a:r>
              <a:rPr lang="en-US" sz="3800" b="1" dirty="0" smtClean="0">
                <a:solidFill>
                  <a:srgbClr val="FF0000"/>
                </a:solidFill>
              </a:rPr>
              <a:t>: </a:t>
            </a:r>
            <a:r>
              <a:rPr lang="en-US" sz="3800" dirty="0" smtClean="0"/>
              <a:t>White light is a combination of light of all wavelengths, which fall in the visible range. Different substances around us have different colour because they absorb and reflect different wavelength from the white light that falls on them.</a:t>
            </a:r>
          </a:p>
          <a:p>
            <a:pPr algn="just"/>
            <a:r>
              <a:rPr lang="en-US" sz="3800" dirty="0" smtClean="0"/>
              <a:t>A substance which </a:t>
            </a:r>
            <a:r>
              <a:rPr lang="en-US" sz="3800" dirty="0" smtClean="0">
                <a:solidFill>
                  <a:srgbClr val="FF0000"/>
                </a:solidFill>
              </a:rPr>
              <a:t>totally reflects </a:t>
            </a:r>
            <a:r>
              <a:rPr lang="en-US" sz="3800" dirty="0" smtClean="0"/>
              <a:t>white light appears </a:t>
            </a:r>
            <a:r>
              <a:rPr lang="en-US" sz="3800" dirty="0" smtClean="0">
                <a:solidFill>
                  <a:srgbClr val="FF0000"/>
                </a:solidFill>
              </a:rPr>
              <a:t>white</a:t>
            </a:r>
            <a:r>
              <a:rPr lang="en-US" sz="3800" dirty="0" smtClean="0"/>
              <a:t>.</a:t>
            </a:r>
          </a:p>
          <a:p>
            <a:pPr algn="just"/>
            <a:r>
              <a:rPr lang="en-US" sz="3800" dirty="0" smtClean="0"/>
              <a:t>A substance which </a:t>
            </a:r>
            <a:r>
              <a:rPr lang="en-US" sz="3800" dirty="0" smtClean="0">
                <a:solidFill>
                  <a:srgbClr val="FF0000"/>
                </a:solidFill>
              </a:rPr>
              <a:t>absorbs all the wavelengths </a:t>
            </a:r>
            <a:r>
              <a:rPr lang="en-US" sz="3800" dirty="0" smtClean="0"/>
              <a:t>of white light appears </a:t>
            </a:r>
            <a:r>
              <a:rPr lang="en-US" sz="3800" dirty="0" smtClean="0">
                <a:solidFill>
                  <a:srgbClr val="FF0000"/>
                </a:solidFill>
              </a:rPr>
              <a:t>black</a:t>
            </a:r>
            <a:r>
              <a:rPr lang="en-US" sz="3800" dirty="0" smtClean="0"/>
              <a:t>.</a:t>
            </a:r>
          </a:p>
          <a:p>
            <a:pPr algn="just"/>
            <a:r>
              <a:rPr lang="en-US" sz="3800" dirty="0" smtClean="0"/>
              <a:t>A substance which </a:t>
            </a:r>
            <a:r>
              <a:rPr lang="en-US" sz="3800" dirty="0" smtClean="0">
                <a:solidFill>
                  <a:srgbClr val="FF0000"/>
                </a:solidFill>
              </a:rPr>
              <a:t>reflects a narrow band of wavelength of one colour</a:t>
            </a:r>
            <a:r>
              <a:rPr lang="en-US" sz="3800" dirty="0" smtClean="0"/>
              <a:t> and </a:t>
            </a:r>
            <a:r>
              <a:rPr lang="en-US" sz="3800" dirty="0" smtClean="0">
                <a:solidFill>
                  <a:srgbClr val="FF0000"/>
                </a:solidFill>
              </a:rPr>
              <a:t>absorbs all other wavelengths </a:t>
            </a:r>
            <a:r>
              <a:rPr lang="en-US" sz="3800" dirty="0" smtClean="0"/>
              <a:t>has the colour of </a:t>
            </a:r>
            <a:r>
              <a:rPr lang="en-US" sz="3800" dirty="0" smtClean="0">
                <a:solidFill>
                  <a:srgbClr val="FF0000"/>
                </a:solidFill>
              </a:rPr>
              <a:t>reflected light</a:t>
            </a:r>
            <a:r>
              <a:rPr lang="en-US" sz="3800" dirty="0" smtClean="0"/>
              <a:t>. </a:t>
            </a:r>
          </a:p>
          <a:p>
            <a:pPr algn="just"/>
            <a:r>
              <a:rPr lang="en-US" sz="3800" dirty="0" smtClean="0"/>
              <a:t>A substance which </a:t>
            </a:r>
            <a:r>
              <a:rPr lang="en-US" sz="3800" dirty="0" smtClean="0">
                <a:solidFill>
                  <a:srgbClr val="FF0000"/>
                </a:solidFill>
              </a:rPr>
              <a:t>absorbs a single narrow band of one particular colour</a:t>
            </a:r>
            <a:r>
              <a:rPr lang="en-US" sz="3800" dirty="0" smtClean="0"/>
              <a:t> and </a:t>
            </a:r>
            <a:r>
              <a:rPr lang="en-US" sz="3800" dirty="0" smtClean="0">
                <a:solidFill>
                  <a:srgbClr val="FF0000"/>
                </a:solidFill>
              </a:rPr>
              <a:t>reflects the remaining wavelengths </a:t>
            </a:r>
            <a:r>
              <a:rPr lang="en-US" sz="3800" dirty="0" smtClean="0"/>
              <a:t>has the colour due to the combination of remaining wavelengths. In such cases, the colour observed is said to be the </a:t>
            </a:r>
            <a:r>
              <a:rPr lang="en-US" sz="3800" dirty="0" smtClean="0">
                <a:solidFill>
                  <a:srgbClr val="FF0000"/>
                </a:solidFill>
              </a:rPr>
              <a:t>complementary colour</a:t>
            </a:r>
            <a:r>
              <a:rPr lang="en-US" sz="3800" dirty="0" smtClean="0"/>
              <a:t> of the absorbed band.</a:t>
            </a:r>
          </a:p>
          <a:p>
            <a:pPr algn="just"/>
            <a:endParaRPr lang="en-US" dirty="0">
              <a:solidFill>
                <a:srgbClr val="002060"/>
              </a:solidFill>
            </a:endParaRPr>
          </a:p>
        </p:txBody>
      </p:sp>
      <p:sp>
        <p:nvSpPr>
          <p:cNvPr id="4" name="Footer Placeholder 3"/>
          <p:cNvSpPr>
            <a:spLocks noGrp="1"/>
          </p:cNvSpPr>
          <p:nvPr>
            <p:ph type="ftr" sz="quarter" idx="11"/>
          </p:nvPr>
        </p:nvSpPr>
        <p:spPr/>
        <p:txBody>
          <a:bodyPr/>
          <a:lstStyle/>
          <a:p>
            <a:r>
              <a:rPr lang="en-US" smtClean="0"/>
              <a:t>Department of Chemistry, GC Paonta Sahib</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Colour &amp; Constitution : Electronic Concept </a:t>
            </a:r>
            <a:endParaRPr lang="en-US" sz="3600" b="1" dirty="0"/>
          </a:p>
        </p:txBody>
      </p:sp>
      <p:sp>
        <p:nvSpPr>
          <p:cNvPr id="3" name="Content Placeholder 2"/>
          <p:cNvSpPr>
            <a:spLocks noGrp="1"/>
          </p:cNvSpPr>
          <p:nvPr>
            <p:ph idx="1"/>
          </p:nvPr>
        </p:nvSpPr>
        <p:spPr/>
        <p:txBody>
          <a:bodyPr/>
          <a:lstStyle/>
          <a:p>
            <a:r>
              <a:rPr lang="en-US" dirty="0" smtClean="0"/>
              <a:t>All the substances are capable of absorbing radiant energy of certain characteristic wavelengths depending upon their structure and various energy states in which the electron may exist. If the absorption takes place in visible region, the substance will be coloured. But if the absorption takes place in UV or Infra-red region, the substance will be appear to be colourless.</a:t>
            </a:r>
            <a:endParaRPr lang="en-US" dirty="0"/>
          </a:p>
        </p:txBody>
      </p:sp>
      <p:sp>
        <p:nvSpPr>
          <p:cNvPr id="4" name="Footer Placeholder 3"/>
          <p:cNvSpPr>
            <a:spLocks noGrp="1"/>
          </p:cNvSpPr>
          <p:nvPr>
            <p:ph type="ftr" sz="quarter" idx="11"/>
          </p:nvPr>
        </p:nvSpPr>
        <p:spPr/>
        <p:txBody>
          <a:bodyPr/>
          <a:lstStyle/>
          <a:p>
            <a:r>
              <a:rPr lang="en-US" smtClean="0"/>
              <a:t>Department of Chemistry, GC Paonta Sahib</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Classical Concept : Witt’s Theory</a:t>
            </a:r>
            <a:endParaRPr lang="en-US" b="1" dirty="0"/>
          </a:p>
        </p:txBody>
      </p:sp>
      <p:sp>
        <p:nvSpPr>
          <p:cNvPr id="3" name="Content Placeholder 2"/>
          <p:cNvSpPr>
            <a:spLocks noGrp="1"/>
          </p:cNvSpPr>
          <p:nvPr>
            <p:ph idx="1"/>
          </p:nvPr>
        </p:nvSpPr>
        <p:spPr/>
        <p:txBody>
          <a:bodyPr>
            <a:normAutofit fontScale="70000" lnSpcReduction="20000"/>
          </a:bodyPr>
          <a:lstStyle/>
          <a:p>
            <a:pPr>
              <a:buNone/>
            </a:pPr>
            <a:r>
              <a:rPr lang="en-US" dirty="0" smtClean="0"/>
              <a:t>The main points of the Witt’s theory are :</a:t>
            </a:r>
          </a:p>
          <a:p>
            <a:pPr algn="just"/>
            <a:r>
              <a:rPr lang="en-US" dirty="0" smtClean="0"/>
              <a:t>The colour of a compound is mainly due to the presence of certain characteristic unsaturated group which are known as </a:t>
            </a:r>
            <a:r>
              <a:rPr lang="en-US" dirty="0" smtClean="0">
                <a:solidFill>
                  <a:srgbClr val="FF0000"/>
                </a:solidFill>
              </a:rPr>
              <a:t>chromophores</a:t>
            </a:r>
            <a:r>
              <a:rPr lang="en-US" dirty="0" smtClean="0"/>
              <a:t>. Some important chromophores are :</a:t>
            </a:r>
          </a:p>
          <a:p>
            <a:pPr algn="just"/>
            <a:endParaRPr lang="en-US" dirty="0" smtClean="0"/>
          </a:p>
          <a:p>
            <a:pPr algn="just"/>
            <a:endParaRPr lang="en-US" dirty="0" smtClean="0"/>
          </a:p>
          <a:p>
            <a:pPr algn="just">
              <a:buNone/>
            </a:pPr>
            <a:endParaRPr lang="en-US" dirty="0" smtClean="0"/>
          </a:p>
          <a:p>
            <a:pPr algn="just"/>
            <a:r>
              <a:rPr lang="en-US" dirty="0" smtClean="0"/>
              <a:t>Greater the no. of chromophores in a molecule, deeper is the colour.</a:t>
            </a:r>
          </a:p>
          <a:p>
            <a:pPr algn="just"/>
            <a:r>
              <a:rPr lang="en-US" dirty="0" smtClean="0"/>
              <a:t>Greater the no. of double bond in conjugation, deeper is the colour.</a:t>
            </a:r>
          </a:p>
          <a:p>
            <a:pPr algn="just"/>
            <a:r>
              <a:rPr lang="en-US" dirty="0" smtClean="0"/>
              <a:t>There are certain groups which themselves are not chromophores but deepen the colour, when chromophoric group is already present in a molecule. Such groups are called </a:t>
            </a:r>
            <a:r>
              <a:rPr lang="en-US" dirty="0" smtClean="0">
                <a:solidFill>
                  <a:srgbClr val="FF0000"/>
                </a:solidFill>
              </a:rPr>
              <a:t>auxochromes</a:t>
            </a:r>
            <a:r>
              <a:rPr lang="en-US" dirty="0" smtClean="0"/>
              <a:t>.</a:t>
            </a:r>
          </a:p>
          <a:p>
            <a:pPr algn="just"/>
            <a:r>
              <a:rPr lang="en-US" dirty="0" smtClean="0"/>
              <a:t>For example :</a:t>
            </a:r>
          </a:p>
        </p:txBody>
      </p:sp>
      <p:pic>
        <p:nvPicPr>
          <p:cNvPr id="4" name="Picture 3" descr="chromo.png"/>
          <p:cNvPicPr>
            <a:picLocks noChangeAspect="1"/>
          </p:cNvPicPr>
          <p:nvPr/>
        </p:nvPicPr>
        <p:blipFill>
          <a:blip r:embed="rId3"/>
          <a:stretch>
            <a:fillRect/>
          </a:stretch>
        </p:blipFill>
        <p:spPr>
          <a:xfrm>
            <a:off x="2362200" y="2743200"/>
            <a:ext cx="3048000" cy="816554"/>
          </a:xfrm>
          <a:prstGeom prst="rect">
            <a:avLst/>
          </a:prstGeom>
        </p:spPr>
      </p:pic>
      <p:pic>
        <p:nvPicPr>
          <p:cNvPr id="5" name="Picture 4" descr="auxo.png"/>
          <p:cNvPicPr>
            <a:picLocks noChangeAspect="1"/>
          </p:cNvPicPr>
          <p:nvPr/>
        </p:nvPicPr>
        <p:blipFill>
          <a:blip r:embed="rId4"/>
          <a:stretch>
            <a:fillRect/>
          </a:stretch>
        </p:blipFill>
        <p:spPr>
          <a:xfrm>
            <a:off x="2590800" y="5638800"/>
            <a:ext cx="3276600" cy="771381"/>
          </a:xfrm>
          <a:prstGeom prst="rect">
            <a:avLst/>
          </a:prstGeom>
        </p:spPr>
      </p:pic>
      <p:sp>
        <p:nvSpPr>
          <p:cNvPr id="6" name="Footer Placeholder 5"/>
          <p:cNvSpPr>
            <a:spLocks noGrp="1"/>
          </p:cNvSpPr>
          <p:nvPr>
            <p:ph type="ftr" sz="quarter" idx="11"/>
          </p:nvPr>
        </p:nvSpPr>
        <p:spPr/>
        <p:txBody>
          <a:bodyPr/>
          <a:lstStyle/>
          <a:p>
            <a:r>
              <a:rPr lang="en-US" smtClean="0"/>
              <a:t>Department of Chemistry, GC Paonta Sahib</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Valence Bond Theory</a:t>
            </a:r>
            <a:endParaRPr lang="en-US" b="1" dirty="0"/>
          </a:p>
        </p:txBody>
      </p:sp>
      <p:sp>
        <p:nvSpPr>
          <p:cNvPr id="3" name="Content Placeholder 2"/>
          <p:cNvSpPr>
            <a:spLocks noGrp="1"/>
          </p:cNvSpPr>
          <p:nvPr>
            <p:ph idx="1"/>
          </p:nvPr>
        </p:nvSpPr>
        <p:spPr/>
        <p:txBody>
          <a:bodyPr>
            <a:normAutofit fontScale="92500" lnSpcReduction="20000"/>
          </a:bodyPr>
          <a:lstStyle/>
          <a:p>
            <a:pPr>
              <a:buNone/>
            </a:pPr>
            <a:r>
              <a:rPr lang="en-US" dirty="0" smtClean="0"/>
              <a:t>    According to this theory, the electron pairs of  a molecule in ground state are in state of oscillation. When such molecules are placed in light, they absorb photons of appropriate energy and gets excite. The energy absorbed is equal to the difference in energy between ground state and the excited state. Smaller the difference in energy, longer is the wavelength of light. When this wavelength of light is sufficiently long to be in visible region, the compound begin to exhibit colour.</a:t>
            </a:r>
          </a:p>
        </p:txBody>
      </p:sp>
      <p:sp>
        <p:nvSpPr>
          <p:cNvPr id="4" name="Footer Placeholder 3"/>
          <p:cNvSpPr>
            <a:spLocks noGrp="1"/>
          </p:cNvSpPr>
          <p:nvPr>
            <p:ph type="ftr" sz="quarter" idx="11"/>
          </p:nvPr>
        </p:nvSpPr>
        <p:spPr/>
        <p:txBody>
          <a:bodyPr/>
          <a:lstStyle/>
          <a:p>
            <a:r>
              <a:rPr lang="en-US" smtClean="0"/>
              <a:t>Department of Chemistry, GC Paonta Sahib</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Molecular Orbital Theory</a:t>
            </a:r>
            <a:endParaRPr lang="en-US" b="1" dirty="0"/>
          </a:p>
        </p:txBody>
      </p:sp>
      <p:sp>
        <p:nvSpPr>
          <p:cNvPr id="3" name="Content Placeholder 2"/>
          <p:cNvSpPr>
            <a:spLocks noGrp="1"/>
          </p:cNvSpPr>
          <p:nvPr>
            <p:ph idx="1"/>
          </p:nvPr>
        </p:nvSpPr>
        <p:spPr>
          <a:xfrm>
            <a:off x="381000" y="1600200"/>
            <a:ext cx="8229600" cy="5029200"/>
          </a:xfrm>
        </p:spPr>
        <p:txBody>
          <a:bodyPr>
            <a:normAutofit/>
          </a:bodyPr>
          <a:lstStyle/>
          <a:p>
            <a:pPr algn="just">
              <a:buNone/>
            </a:pPr>
            <a:r>
              <a:rPr lang="en-US" sz="2000" dirty="0"/>
              <a:t> </a:t>
            </a:r>
            <a:r>
              <a:rPr lang="en-US" sz="2000" dirty="0" smtClean="0"/>
              <a:t>     According to this theory, the electron present in a molecule in the ground state may be present in bonding, non-bonding and anti-bonding orbitals. The bonding orbitals may be </a:t>
            </a:r>
            <a:r>
              <a:rPr lang="el-GR" sz="2000" dirty="0" smtClean="0"/>
              <a:t>σ</a:t>
            </a:r>
            <a:r>
              <a:rPr lang="en-US" sz="2000" dirty="0" smtClean="0"/>
              <a:t> orbital or </a:t>
            </a:r>
            <a:r>
              <a:rPr lang="el-GR" sz="2000" dirty="0" smtClean="0"/>
              <a:t>π</a:t>
            </a:r>
            <a:r>
              <a:rPr lang="en-US" sz="2000" dirty="0" smtClean="0"/>
              <a:t> orbital. Similarly anti-bonding orbitals may be </a:t>
            </a:r>
            <a:r>
              <a:rPr lang="el-GR" sz="2000" dirty="0" smtClean="0"/>
              <a:t>σ</a:t>
            </a:r>
            <a:r>
              <a:rPr lang="en-US" sz="2000" dirty="0" smtClean="0"/>
              <a:t>*orbital or </a:t>
            </a:r>
            <a:r>
              <a:rPr lang="el-GR" sz="2000" dirty="0" smtClean="0"/>
              <a:t>π</a:t>
            </a:r>
            <a:r>
              <a:rPr lang="en-US" sz="2000" dirty="0" smtClean="0"/>
              <a:t>* orbital. When a beam of light falls on molecule, it absorbs a photon of light and the electron gets transferred from bonding or non-bonding orbital to an anti-bonding orbitals.</a:t>
            </a:r>
          </a:p>
          <a:p>
            <a:pPr algn="just">
              <a:buNone/>
            </a:pPr>
            <a:r>
              <a:rPr lang="en-US" sz="2000" dirty="0"/>
              <a:t> </a:t>
            </a:r>
            <a:r>
              <a:rPr lang="en-US" sz="2000" dirty="0" smtClean="0"/>
              <a:t>     The energy of different molecular orbitals are shown below :</a:t>
            </a:r>
          </a:p>
          <a:p>
            <a:pPr>
              <a:buNone/>
            </a:pPr>
            <a:r>
              <a:rPr lang="en-US" sz="2000" dirty="0"/>
              <a:t>	</a:t>
            </a:r>
            <a:r>
              <a:rPr lang="en-US" sz="2000" dirty="0" smtClean="0"/>
              <a:t>	</a:t>
            </a:r>
            <a:endParaRPr lang="en-US" sz="2400" dirty="0"/>
          </a:p>
        </p:txBody>
      </p:sp>
      <p:pic>
        <p:nvPicPr>
          <p:cNvPr id="16" name="Picture 15" descr="WhatsApp Image 2022-02-20 at 9.06.01 PM.jpeg"/>
          <p:cNvPicPr>
            <a:picLocks noChangeAspect="1"/>
          </p:cNvPicPr>
          <p:nvPr/>
        </p:nvPicPr>
        <p:blipFill>
          <a:blip r:embed="rId2"/>
          <a:stretch>
            <a:fillRect/>
          </a:stretch>
        </p:blipFill>
        <p:spPr>
          <a:xfrm>
            <a:off x="1676400" y="4267200"/>
            <a:ext cx="4953000" cy="2515195"/>
          </a:xfrm>
          <a:prstGeom prst="rect">
            <a:avLst/>
          </a:prstGeom>
        </p:spPr>
      </p:pic>
      <p:sp>
        <p:nvSpPr>
          <p:cNvPr id="4" name="Footer Placeholder 3"/>
          <p:cNvSpPr>
            <a:spLocks noGrp="1"/>
          </p:cNvSpPr>
          <p:nvPr>
            <p:ph type="ftr" sz="quarter" idx="11"/>
          </p:nvPr>
        </p:nvSpPr>
        <p:spPr/>
        <p:txBody>
          <a:bodyPr/>
          <a:lstStyle/>
          <a:p>
            <a:r>
              <a:rPr lang="en-US" smtClean="0"/>
              <a:t>Department of Chemistry, GC Paonta Sahib</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smtClean="0"/>
              <a:t>Electronic Transition</a:t>
            </a:r>
            <a:endParaRPr lang="en-US" b="1" dirty="0"/>
          </a:p>
        </p:txBody>
      </p:sp>
      <p:sp>
        <p:nvSpPr>
          <p:cNvPr id="5" name="Content Placeholder 4"/>
          <p:cNvSpPr>
            <a:spLocks noGrp="1"/>
          </p:cNvSpPr>
          <p:nvPr>
            <p:ph idx="1"/>
          </p:nvPr>
        </p:nvSpPr>
        <p:spPr>
          <a:xfrm>
            <a:off x="457200" y="1219200"/>
            <a:ext cx="8229600" cy="4906963"/>
          </a:xfrm>
        </p:spPr>
        <p:txBody>
          <a:bodyPr>
            <a:normAutofit/>
          </a:bodyPr>
          <a:lstStyle/>
          <a:p>
            <a:pPr algn="just">
              <a:buNone/>
            </a:pPr>
            <a:r>
              <a:rPr lang="en-US" sz="2800" dirty="0"/>
              <a:t>	</a:t>
            </a:r>
            <a:r>
              <a:rPr lang="en-US" sz="2400" dirty="0" smtClean="0"/>
              <a:t>It involves the promotion of one electron from one orbital to another orbital of higher energy. </a:t>
            </a:r>
          </a:p>
          <a:p>
            <a:pPr algn="just">
              <a:buNone/>
            </a:pPr>
            <a:r>
              <a:rPr lang="en-US" sz="2400" dirty="0"/>
              <a:t>	</a:t>
            </a:r>
            <a:r>
              <a:rPr lang="en-US" sz="2400" dirty="0" smtClean="0"/>
              <a:t>Different types of electronic transitions are   shown below :</a:t>
            </a:r>
            <a:endParaRPr lang="en-US" sz="2400" dirty="0"/>
          </a:p>
        </p:txBody>
      </p:sp>
      <p:pic>
        <p:nvPicPr>
          <p:cNvPr id="6" name="Picture 5" descr="electronic.png"/>
          <p:cNvPicPr>
            <a:picLocks noChangeAspect="1"/>
          </p:cNvPicPr>
          <p:nvPr/>
        </p:nvPicPr>
        <p:blipFill>
          <a:blip r:embed="rId3"/>
          <a:stretch>
            <a:fillRect/>
          </a:stretch>
        </p:blipFill>
        <p:spPr>
          <a:xfrm>
            <a:off x="1447800" y="2590800"/>
            <a:ext cx="6172200" cy="3505200"/>
          </a:xfrm>
          <a:prstGeom prst="rect">
            <a:avLst/>
          </a:prstGeom>
        </p:spPr>
      </p:pic>
      <p:sp>
        <p:nvSpPr>
          <p:cNvPr id="2" name="Footer Placeholder 1"/>
          <p:cNvSpPr>
            <a:spLocks noGrp="1"/>
          </p:cNvSpPr>
          <p:nvPr>
            <p:ph type="ftr" sz="quarter" idx="11"/>
          </p:nvPr>
        </p:nvSpPr>
        <p:spPr/>
        <p:txBody>
          <a:bodyPr/>
          <a:lstStyle/>
          <a:p>
            <a:r>
              <a:rPr lang="en-US" smtClean="0"/>
              <a:t>Department of Chemistry, GC Paonta Sahib</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249362"/>
          </a:xfrm>
        </p:spPr>
        <p:txBody>
          <a:bodyPr>
            <a:noAutofit/>
          </a:bodyPr>
          <a:lstStyle/>
          <a:p>
            <a:r>
              <a:rPr lang="en-US" sz="2400" b="1" dirty="0" smtClean="0"/>
              <a:t>   </a:t>
            </a:r>
            <a:r>
              <a:rPr lang="en-US" sz="3600" b="1" dirty="0" smtClean="0"/>
              <a:t>Classification of dyes on the basis of chemical constitution</a:t>
            </a:r>
            <a:endParaRPr lang="en-US" sz="2400" b="1" dirty="0"/>
          </a:p>
        </p:txBody>
      </p:sp>
      <p:sp>
        <p:nvSpPr>
          <p:cNvPr id="3" name="Content Placeholder 2"/>
          <p:cNvSpPr>
            <a:spLocks noGrp="1"/>
          </p:cNvSpPr>
          <p:nvPr>
            <p:ph idx="1"/>
          </p:nvPr>
        </p:nvSpPr>
        <p:spPr/>
        <p:txBody>
          <a:bodyPr>
            <a:normAutofit/>
          </a:bodyPr>
          <a:lstStyle/>
          <a:p>
            <a:pPr marL="514350" indent="-514350">
              <a:buFont typeface="+mj-lt"/>
              <a:buAutoNum type="arabicPeriod"/>
            </a:pPr>
            <a:r>
              <a:rPr lang="en-US" sz="2400" b="1" u="sng" dirty="0" smtClean="0"/>
              <a:t>Nitro dyes </a:t>
            </a:r>
            <a:r>
              <a:rPr lang="en-US" sz="2400" b="1" dirty="0" smtClean="0"/>
              <a:t>:</a:t>
            </a:r>
            <a:r>
              <a:rPr lang="en-US" sz="2400" dirty="0" smtClean="0"/>
              <a:t>These dyes contain nitro groups (-NO</a:t>
            </a:r>
            <a:r>
              <a:rPr lang="en-US" sz="1400" dirty="0" smtClean="0"/>
              <a:t>2</a:t>
            </a:r>
            <a:r>
              <a:rPr lang="en-US" sz="2400" dirty="0" smtClean="0"/>
              <a:t>) usually in ortho- or para- position to phenolic group.</a:t>
            </a:r>
          </a:p>
          <a:p>
            <a:pPr marL="514350" indent="-514350">
              <a:buFont typeface="+mj-lt"/>
              <a:buAutoNum type="arabicPeriod"/>
            </a:pPr>
            <a:endParaRPr lang="en-US" sz="2000" dirty="0"/>
          </a:p>
          <a:p>
            <a:pPr marL="514350" indent="-514350">
              <a:buFont typeface="+mj-lt"/>
              <a:buAutoNum type="arabicPeriod"/>
            </a:pPr>
            <a:endParaRPr lang="en-US" sz="2000" dirty="0" smtClean="0"/>
          </a:p>
          <a:p>
            <a:pPr marL="514350" indent="-514350">
              <a:buFont typeface="+mj-lt"/>
              <a:buAutoNum type="arabicPeriod"/>
            </a:pPr>
            <a:endParaRPr lang="en-US" sz="2000" dirty="0"/>
          </a:p>
          <a:p>
            <a:pPr marL="514350" indent="-514350">
              <a:buFont typeface="+mj-lt"/>
              <a:buAutoNum type="arabicPeriod"/>
            </a:pPr>
            <a:endParaRPr lang="en-US" sz="2000" dirty="0" smtClean="0"/>
          </a:p>
          <a:p>
            <a:pPr marL="514350" indent="-514350">
              <a:buFont typeface="+mj-lt"/>
              <a:buAutoNum type="arabicPeriod"/>
            </a:pPr>
            <a:endParaRPr lang="en-US" sz="2000" dirty="0"/>
          </a:p>
          <a:p>
            <a:pPr marL="514350" indent="-514350">
              <a:buFont typeface="+mj-lt"/>
              <a:buAutoNum type="arabicPeriod"/>
            </a:pPr>
            <a:endParaRPr lang="en-US" sz="2000" dirty="0" smtClean="0"/>
          </a:p>
          <a:p>
            <a:pPr marL="514350" indent="-514350">
              <a:buFont typeface="+mj-lt"/>
              <a:buAutoNum type="arabicPeriod"/>
            </a:pPr>
            <a:endParaRPr lang="en-US" sz="2000" dirty="0"/>
          </a:p>
          <a:p>
            <a:pPr marL="514350" indent="-514350">
              <a:buNone/>
            </a:pPr>
            <a:r>
              <a:rPr lang="en-US" sz="2000" dirty="0" smtClean="0"/>
              <a:t>			Picric Acid</a:t>
            </a:r>
            <a:r>
              <a:rPr lang="en-US" sz="2000"/>
              <a:t>	</a:t>
            </a:r>
            <a:r>
              <a:rPr lang="en-US" sz="2000" smtClean="0"/>
              <a:t>	</a:t>
            </a:r>
            <a:r>
              <a:rPr lang="en-US" sz="2000" dirty="0" smtClean="0"/>
              <a:t>	</a:t>
            </a:r>
            <a:r>
              <a:rPr lang="en-US" sz="2000" smtClean="0"/>
              <a:t>Martius Yellow</a:t>
            </a:r>
            <a:endParaRPr lang="en-US" sz="2000" b="1" u="sng" dirty="0"/>
          </a:p>
        </p:txBody>
      </p:sp>
      <p:pic>
        <p:nvPicPr>
          <p:cNvPr id="4" name="Picture 3" descr="picric.png"/>
          <p:cNvPicPr>
            <a:picLocks noChangeAspect="1"/>
          </p:cNvPicPr>
          <p:nvPr/>
        </p:nvPicPr>
        <p:blipFill>
          <a:blip r:embed="rId2" cstate="print"/>
          <a:stretch>
            <a:fillRect/>
          </a:stretch>
        </p:blipFill>
        <p:spPr>
          <a:xfrm>
            <a:off x="1905000" y="2851404"/>
            <a:ext cx="1828800" cy="1568196"/>
          </a:xfrm>
          <a:prstGeom prst="rect">
            <a:avLst/>
          </a:prstGeom>
        </p:spPr>
      </p:pic>
      <p:pic>
        <p:nvPicPr>
          <p:cNvPr id="5" name="Picture 4" descr="martius.png"/>
          <p:cNvPicPr>
            <a:picLocks noChangeAspect="1"/>
          </p:cNvPicPr>
          <p:nvPr/>
        </p:nvPicPr>
        <p:blipFill>
          <a:blip r:embed="rId3"/>
          <a:stretch>
            <a:fillRect/>
          </a:stretch>
        </p:blipFill>
        <p:spPr>
          <a:xfrm>
            <a:off x="3937000" y="2533650"/>
            <a:ext cx="3397250" cy="2038350"/>
          </a:xfrm>
          <a:prstGeom prst="rect">
            <a:avLst/>
          </a:prstGeom>
        </p:spPr>
      </p:pic>
      <p:sp>
        <p:nvSpPr>
          <p:cNvPr id="6" name="Footer Placeholder 5"/>
          <p:cNvSpPr>
            <a:spLocks noGrp="1"/>
          </p:cNvSpPr>
          <p:nvPr>
            <p:ph type="ftr" sz="quarter" idx="11"/>
          </p:nvPr>
        </p:nvSpPr>
        <p:spPr/>
        <p:txBody>
          <a:bodyPr/>
          <a:lstStyle/>
          <a:p>
            <a:r>
              <a:rPr lang="en-US" smtClean="0"/>
              <a:t>Department of Chemistry, GC Paonta Sahib</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rmAutofit fontScale="90000"/>
          </a:bodyPr>
          <a:lstStyle/>
          <a:p>
            <a:r>
              <a:rPr lang="en-US" dirty="0" smtClean="0"/>
              <a:t> </a:t>
            </a:r>
            <a:endParaRPr lang="en-US" dirty="0"/>
          </a:p>
        </p:txBody>
      </p:sp>
      <p:sp>
        <p:nvSpPr>
          <p:cNvPr id="3" name="Content Placeholder 2"/>
          <p:cNvSpPr>
            <a:spLocks noGrp="1"/>
          </p:cNvSpPr>
          <p:nvPr>
            <p:ph idx="1"/>
          </p:nvPr>
        </p:nvSpPr>
        <p:spPr>
          <a:xfrm>
            <a:off x="533400" y="0"/>
            <a:ext cx="8229600" cy="6858000"/>
          </a:xfrm>
        </p:spPr>
        <p:txBody>
          <a:bodyPr>
            <a:normAutofit/>
          </a:bodyPr>
          <a:lstStyle/>
          <a:p>
            <a:pPr>
              <a:buNone/>
            </a:pPr>
            <a:r>
              <a:rPr lang="en-US" sz="2400" dirty="0" smtClean="0"/>
              <a:t>2. </a:t>
            </a:r>
            <a:r>
              <a:rPr lang="en-US" sz="2400" b="1" u="sng" dirty="0" smtClean="0"/>
              <a:t>Nitroso dyes</a:t>
            </a:r>
            <a:r>
              <a:rPr lang="en-US" sz="2400" b="1" dirty="0" smtClean="0"/>
              <a:t> : </a:t>
            </a:r>
            <a:r>
              <a:rPr lang="en-US" sz="2400" dirty="0" smtClean="0"/>
              <a:t>These dyes contain nitroso groups (-NO) usually in ortho- or para- position to phenolic group.</a:t>
            </a:r>
          </a:p>
          <a:p>
            <a:pPr>
              <a:buNone/>
            </a:pPr>
            <a:endParaRPr lang="en-US" sz="2400" dirty="0"/>
          </a:p>
          <a:p>
            <a:pPr>
              <a:buNone/>
            </a:pPr>
            <a:endParaRPr lang="en-US" sz="2400" dirty="0" smtClean="0"/>
          </a:p>
          <a:p>
            <a:pPr>
              <a:buNone/>
            </a:pPr>
            <a:endParaRPr lang="en-US" sz="2400" dirty="0"/>
          </a:p>
          <a:p>
            <a:pPr>
              <a:buNone/>
            </a:pPr>
            <a:endParaRPr lang="en-US" sz="2400" dirty="0" smtClean="0"/>
          </a:p>
          <a:p>
            <a:pPr>
              <a:buNone/>
            </a:pPr>
            <a:r>
              <a:rPr lang="en-US" sz="2400" dirty="0" smtClean="0"/>
              <a:t>3. </a:t>
            </a:r>
            <a:r>
              <a:rPr lang="en-US" sz="2400" b="1" u="sng" dirty="0" smtClean="0"/>
              <a:t>Azo dyes</a:t>
            </a:r>
            <a:r>
              <a:rPr lang="en-US" sz="2400" b="1" dirty="0" smtClean="0"/>
              <a:t> : </a:t>
            </a:r>
            <a:r>
              <a:rPr lang="en-US" sz="2400" dirty="0" smtClean="0"/>
              <a:t>These dyes contains one or more azo groups(-N=N-) and constitute the largest and most important group of dyes.</a:t>
            </a:r>
          </a:p>
          <a:p>
            <a:r>
              <a:rPr lang="en-US" sz="2400" dirty="0" smtClean="0"/>
              <a:t>The dyes containing one azo group is known as </a:t>
            </a:r>
            <a:r>
              <a:rPr lang="en-US" sz="2400" dirty="0" smtClean="0">
                <a:solidFill>
                  <a:srgbClr val="FF0000"/>
                </a:solidFill>
              </a:rPr>
              <a:t>monazo</a:t>
            </a:r>
            <a:r>
              <a:rPr lang="en-US" sz="2400" dirty="0" smtClean="0"/>
              <a:t>.</a:t>
            </a:r>
          </a:p>
          <a:p>
            <a:r>
              <a:rPr lang="en-US" sz="2400" dirty="0" smtClean="0"/>
              <a:t>The dyes containing two azo group is known as </a:t>
            </a:r>
            <a:r>
              <a:rPr lang="en-US" sz="2400" dirty="0" smtClean="0">
                <a:solidFill>
                  <a:srgbClr val="FF0000"/>
                </a:solidFill>
              </a:rPr>
              <a:t>diasazo</a:t>
            </a:r>
            <a:r>
              <a:rPr lang="en-US" sz="2400" dirty="0">
                <a:solidFill>
                  <a:srgbClr val="FF0000"/>
                </a:solidFill>
              </a:rPr>
              <a:t> </a:t>
            </a:r>
            <a:r>
              <a:rPr lang="en-US" sz="2400" dirty="0" smtClean="0"/>
              <a:t>and so on.</a:t>
            </a:r>
          </a:p>
          <a:p>
            <a:endParaRPr lang="en-US" sz="2400" dirty="0"/>
          </a:p>
          <a:p>
            <a:endParaRPr lang="en-US" sz="2400" dirty="0" smtClean="0"/>
          </a:p>
          <a:p>
            <a:endParaRPr lang="en-US" sz="2400" dirty="0"/>
          </a:p>
          <a:p>
            <a:pPr>
              <a:buNone/>
            </a:pPr>
            <a:r>
              <a:rPr lang="en-US" sz="2400" dirty="0"/>
              <a:t> </a:t>
            </a:r>
            <a:r>
              <a:rPr lang="en-US" sz="2400" dirty="0" smtClean="0"/>
              <a:t>         Orange II (monazo)		Congo red (diaszo)</a:t>
            </a:r>
          </a:p>
        </p:txBody>
      </p:sp>
      <p:pic>
        <p:nvPicPr>
          <p:cNvPr id="4" name="Picture 3" descr="1645352354987.jpg"/>
          <p:cNvPicPr>
            <a:picLocks noChangeAspect="1"/>
          </p:cNvPicPr>
          <p:nvPr/>
        </p:nvPicPr>
        <p:blipFill>
          <a:blip r:embed="rId2" cstate="print"/>
          <a:stretch>
            <a:fillRect/>
          </a:stretch>
        </p:blipFill>
        <p:spPr>
          <a:xfrm>
            <a:off x="2971800" y="838200"/>
            <a:ext cx="1981200" cy="1508351"/>
          </a:xfrm>
          <a:prstGeom prst="rect">
            <a:avLst/>
          </a:prstGeom>
        </p:spPr>
      </p:pic>
      <p:pic>
        <p:nvPicPr>
          <p:cNvPr id="5" name="Picture 4" descr="Chemical-structure-of-Orange-II.png"/>
          <p:cNvPicPr>
            <a:picLocks noChangeAspect="1"/>
          </p:cNvPicPr>
          <p:nvPr/>
        </p:nvPicPr>
        <p:blipFill>
          <a:blip r:embed="rId3"/>
          <a:stretch>
            <a:fillRect/>
          </a:stretch>
        </p:blipFill>
        <p:spPr>
          <a:xfrm>
            <a:off x="990600" y="4724400"/>
            <a:ext cx="3048000" cy="1211674"/>
          </a:xfrm>
          <a:prstGeom prst="rect">
            <a:avLst/>
          </a:prstGeom>
        </p:spPr>
      </p:pic>
      <p:pic>
        <p:nvPicPr>
          <p:cNvPr id="6" name="Picture 5" descr="300px-Congo-red-2D-skeletal.png"/>
          <p:cNvPicPr>
            <a:picLocks noChangeAspect="1"/>
          </p:cNvPicPr>
          <p:nvPr/>
        </p:nvPicPr>
        <p:blipFill>
          <a:blip r:embed="rId4"/>
          <a:stretch>
            <a:fillRect/>
          </a:stretch>
        </p:blipFill>
        <p:spPr>
          <a:xfrm>
            <a:off x="4331368" y="4267200"/>
            <a:ext cx="4812632" cy="1828800"/>
          </a:xfrm>
          <a:prstGeom prst="rect">
            <a:avLst/>
          </a:prstGeom>
        </p:spPr>
      </p:pic>
      <p:sp>
        <p:nvSpPr>
          <p:cNvPr id="7" name="Footer Placeholder 6"/>
          <p:cNvSpPr>
            <a:spLocks noGrp="1"/>
          </p:cNvSpPr>
          <p:nvPr>
            <p:ph type="ftr" sz="quarter" idx="11"/>
          </p:nvPr>
        </p:nvSpPr>
        <p:spPr/>
        <p:txBody>
          <a:bodyPr/>
          <a:lstStyle/>
          <a:p>
            <a:r>
              <a:rPr lang="en-US" smtClean="0"/>
              <a:t>Department of Chemistry, GC Paonta Sahib</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457200" y="0"/>
            <a:ext cx="8229600" cy="274638"/>
          </a:xfrm>
        </p:spPr>
        <p:txBody>
          <a:bodyPr>
            <a:normAutofit fontScale="90000"/>
          </a:bodyPr>
          <a:lstStyle/>
          <a:p>
            <a:r>
              <a:rPr lang="en-US" dirty="0" smtClean="0"/>
              <a:t> </a:t>
            </a:r>
            <a:endParaRPr lang="en-US" dirty="0"/>
          </a:p>
        </p:txBody>
      </p:sp>
      <p:sp>
        <p:nvSpPr>
          <p:cNvPr id="3" name="Content Placeholder 2"/>
          <p:cNvSpPr>
            <a:spLocks noGrp="1"/>
          </p:cNvSpPr>
          <p:nvPr>
            <p:ph idx="1"/>
          </p:nvPr>
        </p:nvSpPr>
        <p:spPr>
          <a:xfrm>
            <a:off x="457200" y="0"/>
            <a:ext cx="8229600" cy="6126163"/>
          </a:xfrm>
        </p:spPr>
        <p:txBody>
          <a:bodyPr>
            <a:normAutofit/>
          </a:bodyPr>
          <a:lstStyle/>
          <a:p>
            <a:pPr>
              <a:buNone/>
            </a:pPr>
            <a:r>
              <a:rPr lang="en-US" sz="2400" dirty="0" smtClean="0"/>
              <a:t>4. </a:t>
            </a:r>
            <a:r>
              <a:rPr lang="en-US" sz="2400" b="1" u="sng" dirty="0" smtClean="0"/>
              <a:t>Diphenylmethane dyes </a:t>
            </a:r>
            <a:r>
              <a:rPr lang="en-US" sz="2400" dirty="0" smtClean="0"/>
              <a:t>: These are the derivatives of diphenylmethane, (C</a:t>
            </a:r>
            <a:r>
              <a:rPr lang="en-US" sz="1200" dirty="0" smtClean="0"/>
              <a:t>6</a:t>
            </a:r>
            <a:r>
              <a:rPr lang="en-US" sz="2400" dirty="0" smtClean="0"/>
              <a:t>H</a:t>
            </a:r>
            <a:r>
              <a:rPr lang="en-US" sz="1200" dirty="0" smtClean="0"/>
              <a:t>5</a:t>
            </a:r>
            <a:r>
              <a:rPr lang="en-US" sz="2400" dirty="0" smtClean="0"/>
              <a:t>)</a:t>
            </a:r>
            <a:r>
              <a:rPr lang="en-US" sz="1200" dirty="0" smtClean="0"/>
              <a:t>2</a:t>
            </a:r>
            <a:r>
              <a:rPr lang="en-US" sz="2400" dirty="0" smtClean="0"/>
              <a:t>CH</a:t>
            </a:r>
            <a:r>
              <a:rPr lang="en-US" sz="1200" dirty="0" smtClean="0"/>
              <a:t>2</a:t>
            </a:r>
            <a:r>
              <a:rPr lang="en-US" sz="2400" dirty="0" smtClean="0"/>
              <a:t>. An important example of such dye is Auramine-O.</a:t>
            </a:r>
          </a:p>
          <a:p>
            <a:pPr>
              <a:buNone/>
            </a:pPr>
            <a:endParaRPr lang="en-US" sz="2400" dirty="0"/>
          </a:p>
          <a:p>
            <a:pPr>
              <a:buNone/>
            </a:pPr>
            <a:endParaRPr lang="en-US" sz="2400" dirty="0" smtClean="0"/>
          </a:p>
          <a:p>
            <a:pPr>
              <a:buNone/>
            </a:pPr>
            <a:endParaRPr lang="en-US" sz="2400" dirty="0"/>
          </a:p>
          <a:p>
            <a:pPr>
              <a:buNone/>
            </a:pPr>
            <a:endParaRPr lang="en-US" sz="2400" dirty="0" smtClean="0"/>
          </a:p>
          <a:p>
            <a:pPr>
              <a:buNone/>
            </a:pPr>
            <a:endParaRPr lang="en-US" sz="2400" dirty="0"/>
          </a:p>
          <a:p>
            <a:pPr>
              <a:buNone/>
            </a:pPr>
            <a:r>
              <a:rPr lang="en-US" sz="2400" dirty="0" smtClean="0"/>
              <a:t>5.</a:t>
            </a:r>
            <a:r>
              <a:rPr lang="en-US" sz="2400" b="1" u="sng" dirty="0" smtClean="0"/>
              <a:t> Triphenylmethane dyes </a:t>
            </a:r>
            <a:r>
              <a:rPr lang="en-US" sz="2400" dirty="0" smtClean="0"/>
              <a:t>: These are the derivatives of triphenylmethane, (C</a:t>
            </a:r>
            <a:r>
              <a:rPr lang="en-US" sz="1200" dirty="0" smtClean="0"/>
              <a:t>6</a:t>
            </a:r>
            <a:r>
              <a:rPr lang="en-US" sz="2400" dirty="0" smtClean="0"/>
              <a:t>H</a:t>
            </a:r>
            <a:r>
              <a:rPr lang="en-US" sz="1200" dirty="0" smtClean="0"/>
              <a:t>5</a:t>
            </a:r>
            <a:r>
              <a:rPr lang="en-US" sz="2400" dirty="0" smtClean="0"/>
              <a:t>)</a:t>
            </a:r>
            <a:r>
              <a:rPr lang="en-US" sz="1200" dirty="0" smtClean="0"/>
              <a:t>3</a:t>
            </a:r>
            <a:r>
              <a:rPr lang="en-US" sz="2400" dirty="0" smtClean="0"/>
              <a:t>CH in which -NH</a:t>
            </a:r>
            <a:r>
              <a:rPr lang="en-US" sz="1200" dirty="0" smtClean="0"/>
              <a:t>2 </a:t>
            </a:r>
            <a:r>
              <a:rPr lang="en-US" sz="2400" dirty="0" smtClean="0"/>
              <a:t>, -NR</a:t>
            </a:r>
            <a:r>
              <a:rPr lang="en-US" sz="1200" dirty="0" smtClean="0"/>
              <a:t>2 </a:t>
            </a:r>
            <a:r>
              <a:rPr lang="en-US" sz="2400" dirty="0" smtClean="0"/>
              <a:t>or –OH groups  are introduced onto the rings. They are further divided into three types according, as they contain two amino groups, three amino groups or –OH groups. These three types are :</a:t>
            </a:r>
            <a:endParaRPr lang="en-US" sz="2400" dirty="0"/>
          </a:p>
        </p:txBody>
      </p:sp>
      <p:pic>
        <p:nvPicPr>
          <p:cNvPr id="4" name="Picture 3" descr="download.png"/>
          <p:cNvPicPr>
            <a:picLocks noChangeAspect="1"/>
          </p:cNvPicPr>
          <p:nvPr/>
        </p:nvPicPr>
        <p:blipFill>
          <a:blip r:embed="rId2"/>
          <a:stretch>
            <a:fillRect/>
          </a:stretch>
        </p:blipFill>
        <p:spPr>
          <a:xfrm>
            <a:off x="2667000" y="1143000"/>
            <a:ext cx="3028950" cy="1504950"/>
          </a:xfrm>
          <a:prstGeom prst="rect">
            <a:avLst/>
          </a:prstGeom>
        </p:spPr>
      </p:pic>
      <p:sp>
        <p:nvSpPr>
          <p:cNvPr id="5" name="Footer Placeholder 4"/>
          <p:cNvSpPr>
            <a:spLocks noGrp="1"/>
          </p:cNvSpPr>
          <p:nvPr>
            <p:ph type="ftr" sz="quarter" idx="11"/>
          </p:nvPr>
        </p:nvSpPr>
        <p:spPr/>
        <p:txBody>
          <a:bodyPr/>
          <a:lstStyle/>
          <a:p>
            <a:r>
              <a:rPr lang="en-US" smtClean="0"/>
              <a:t>Department of Chemistry, GC Paonta Sahib</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457200" y="-304800"/>
            <a:ext cx="8229600" cy="579438"/>
          </a:xfrm>
        </p:spPr>
        <p:txBody>
          <a:bodyPr>
            <a:normAutofit fontScale="90000"/>
          </a:bodyPr>
          <a:lstStyle/>
          <a:p>
            <a:r>
              <a:rPr lang="en-US" dirty="0" smtClean="0"/>
              <a:t> </a:t>
            </a:r>
            <a:endParaRPr lang="en-US" dirty="0"/>
          </a:p>
        </p:txBody>
      </p:sp>
      <p:sp>
        <p:nvSpPr>
          <p:cNvPr id="3" name="Content Placeholder 2"/>
          <p:cNvSpPr>
            <a:spLocks noGrp="1"/>
          </p:cNvSpPr>
          <p:nvPr>
            <p:ph idx="1"/>
          </p:nvPr>
        </p:nvSpPr>
        <p:spPr>
          <a:xfrm>
            <a:off x="457200" y="381000"/>
            <a:ext cx="8229600" cy="6477000"/>
          </a:xfrm>
        </p:spPr>
        <p:txBody>
          <a:bodyPr>
            <a:normAutofit/>
          </a:bodyPr>
          <a:lstStyle/>
          <a:p>
            <a:r>
              <a:rPr lang="en-US" sz="2400" b="1" u="sng" dirty="0" smtClean="0"/>
              <a:t>Rosaniline series </a:t>
            </a:r>
            <a:r>
              <a:rPr lang="en-US" sz="2400" b="1" dirty="0" smtClean="0"/>
              <a:t> : </a:t>
            </a:r>
            <a:r>
              <a:rPr lang="en-US" sz="2400" dirty="0" smtClean="0"/>
              <a:t>These are triphenylmethane dyes which contain three -NH</a:t>
            </a:r>
            <a:r>
              <a:rPr lang="en-US" sz="1200" dirty="0" smtClean="0"/>
              <a:t>2 </a:t>
            </a:r>
            <a:r>
              <a:rPr lang="en-US" sz="2400" dirty="0"/>
              <a:t> </a:t>
            </a:r>
            <a:r>
              <a:rPr lang="en-US" sz="2400" dirty="0" smtClean="0"/>
              <a:t>or -NR</a:t>
            </a:r>
            <a:r>
              <a:rPr lang="en-US" sz="1200" dirty="0" smtClean="0"/>
              <a:t>2  </a:t>
            </a:r>
            <a:r>
              <a:rPr lang="en-US" sz="2400" dirty="0" smtClean="0"/>
              <a:t>groups.</a:t>
            </a:r>
          </a:p>
          <a:p>
            <a:endParaRPr lang="en-US" sz="2400" dirty="0"/>
          </a:p>
          <a:p>
            <a:endParaRPr lang="en-US" sz="2400" dirty="0" smtClean="0"/>
          </a:p>
          <a:p>
            <a:endParaRPr lang="en-US" sz="2400" dirty="0"/>
          </a:p>
          <a:p>
            <a:endParaRPr lang="en-US" sz="2400" dirty="0" smtClean="0"/>
          </a:p>
          <a:p>
            <a:pPr>
              <a:buNone/>
            </a:pPr>
            <a:r>
              <a:rPr lang="en-US" sz="2400" dirty="0" smtClean="0"/>
              <a:t>		Pararosaniline		                        Crystal Violet</a:t>
            </a:r>
          </a:p>
          <a:p>
            <a:r>
              <a:rPr lang="en-US" sz="2400" b="1" u="sng" dirty="0" smtClean="0"/>
              <a:t>Malachite green series </a:t>
            </a:r>
            <a:r>
              <a:rPr lang="en-US" sz="2400" b="1" dirty="0" smtClean="0"/>
              <a:t>:</a:t>
            </a:r>
            <a:r>
              <a:rPr lang="en-US" sz="2400" dirty="0" smtClean="0"/>
              <a:t> These are triphenylmethane dyes which contain two -NH</a:t>
            </a:r>
            <a:r>
              <a:rPr lang="en-US" sz="1200" dirty="0" smtClean="0"/>
              <a:t>2 </a:t>
            </a:r>
            <a:r>
              <a:rPr lang="en-US" sz="2400" dirty="0" smtClean="0"/>
              <a:t> or -NR</a:t>
            </a:r>
            <a:r>
              <a:rPr lang="en-US" sz="1200" dirty="0" smtClean="0"/>
              <a:t>2  </a:t>
            </a:r>
            <a:r>
              <a:rPr lang="en-US" sz="2400" dirty="0" smtClean="0"/>
              <a:t>groups.</a:t>
            </a:r>
          </a:p>
          <a:p>
            <a:endParaRPr lang="en-US" sz="2400" dirty="0"/>
          </a:p>
          <a:p>
            <a:endParaRPr lang="en-US" sz="2400" dirty="0" smtClean="0"/>
          </a:p>
          <a:p>
            <a:endParaRPr lang="en-US" sz="2400" dirty="0"/>
          </a:p>
          <a:p>
            <a:endParaRPr lang="en-US" sz="2400" dirty="0" smtClean="0"/>
          </a:p>
          <a:p>
            <a:endParaRPr lang="en-US" sz="2400" dirty="0"/>
          </a:p>
          <a:p>
            <a:pPr>
              <a:buNone/>
            </a:pPr>
            <a:r>
              <a:rPr lang="en-US" sz="2400" dirty="0" smtClean="0"/>
              <a:t>				   Malachite green</a:t>
            </a:r>
          </a:p>
          <a:p>
            <a:endParaRPr lang="en-US" sz="2400" b="1" u="sng" dirty="0"/>
          </a:p>
          <a:p>
            <a:endParaRPr lang="en-US" sz="2400" b="1" u="sng" dirty="0" smtClean="0"/>
          </a:p>
          <a:p>
            <a:endParaRPr lang="en-US" sz="2400" b="1" u="sng" dirty="0" smtClean="0"/>
          </a:p>
          <a:p>
            <a:endParaRPr lang="en-US" sz="2400" u="sng" dirty="0"/>
          </a:p>
        </p:txBody>
      </p:sp>
      <p:pic>
        <p:nvPicPr>
          <p:cNvPr id="4" name="Picture 3" descr="Pararosaniline.png"/>
          <p:cNvPicPr>
            <a:picLocks noChangeAspect="1"/>
          </p:cNvPicPr>
          <p:nvPr/>
        </p:nvPicPr>
        <p:blipFill>
          <a:blip r:embed="rId2"/>
          <a:stretch>
            <a:fillRect/>
          </a:stretch>
        </p:blipFill>
        <p:spPr>
          <a:xfrm>
            <a:off x="1371600" y="1295400"/>
            <a:ext cx="1981200" cy="1503399"/>
          </a:xfrm>
          <a:prstGeom prst="rect">
            <a:avLst/>
          </a:prstGeom>
        </p:spPr>
      </p:pic>
      <p:pic>
        <p:nvPicPr>
          <p:cNvPr id="5" name="Picture 4" descr="mfcd00011750-medium.png"/>
          <p:cNvPicPr>
            <a:picLocks noChangeAspect="1"/>
          </p:cNvPicPr>
          <p:nvPr/>
        </p:nvPicPr>
        <p:blipFill>
          <a:blip r:embed="rId3"/>
          <a:stretch>
            <a:fillRect/>
          </a:stretch>
        </p:blipFill>
        <p:spPr>
          <a:xfrm>
            <a:off x="4648200" y="1295400"/>
            <a:ext cx="2170938" cy="1676400"/>
          </a:xfrm>
          <a:prstGeom prst="rect">
            <a:avLst/>
          </a:prstGeom>
        </p:spPr>
      </p:pic>
      <p:pic>
        <p:nvPicPr>
          <p:cNvPr id="6" name="Picture 5" descr="2560px-Malachite_green_Structural_Formulae_V.1.svg.png"/>
          <p:cNvPicPr>
            <a:picLocks noChangeAspect="1"/>
          </p:cNvPicPr>
          <p:nvPr/>
        </p:nvPicPr>
        <p:blipFill>
          <a:blip r:embed="rId4" cstate="print"/>
          <a:stretch>
            <a:fillRect/>
          </a:stretch>
        </p:blipFill>
        <p:spPr>
          <a:xfrm>
            <a:off x="2743200" y="4267200"/>
            <a:ext cx="3276600" cy="1986439"/>
          </a:xfrm>
          <a:prstGeom prst="rect">
            <a:avLst/>
          </a:prstGeom>
        </p:spPr>
      </p:pic>
      <p:sp>
        <p:nvSpPr>
          <p:cNvPr id="7" name="Footer Placeholder 6"/>
          <p:cNvSpPr>
            <a:spLocks noGrp="1"/>
          </p:cNvSpPr>
          <p:nvPr>
            <p:ph type="ftr" sz="quarter" idx="11"/>
          </p:nvPr>
        </p:nvSpPr>
        <p:spPr/>
        <p:txBody>
          <a:bodyPr/>
          <a:lstStyle/>
          <a:p>
            <a:r>
              <a:rPr lang="en-US" smtClean="0"/>
              <a:t>Department of Chemistry, GC Paonta Sahib</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457200" y="-533400"/>
            <a:ext cx="8229600" cy="808038"/>
          </a:xfrm>
        </p:spPr>
        <p:txBody>
          <a:bodyPr/>
          <a:lstStyle/>
          <a:p>
            <a:r>
              <a:rPr lang="en-US" dirty="0" smtClean="0"/>
              <a:t> </a:t>
            </a:r>
            <a:endParaRPr lang="en-US" dirty="0"/>
          </a:p>
        </p:txBody>
      </p:sp>
      <p:sp>
        <p:nvSpPr>
          <p:cNvPr id="3" name="Content Placeholder 2"/>
          <p:cNvSpPr>
            <a:spLocks noGrp="1"/>
          </p:cNvSpPr>
          <p:nvPr>
            <p:ph idx="1"/>
          </p:nvPr>
        </p:nvSpPr>
        <p:spPr>
          <a:xfrm>
            <a:off x="457200" y="228600"/>
            <a:ext cx="8229600" cy="6629400"/>
          </a:xfrm>
        </p:spPr>
        <p:txBody>
          <a:bodyPr>
            <a:normAutofit/>
          </a:bodyPr>
          <a:lstStyle/>
          <a:p>
            <a:r>
              <a:rPr lang="en-US" sz="2400" b="1" u="sng" dirty="0" smtClean="0"/>
              <a:t>Rosolic acid series </a:t>
            </a:r>
            <a:r>
              <a:rPr lang="en-US" sz="2400" dirty="0" smtClean="0"/>
              <a:t>: These are triphenylmethane dyes which contain  -OH groups.</a:t>
            </a:r>
          </a:p>
          <a:p>
            <a:endParaRPr lang="en-US" sz="2400" b="1" u="sng" dirty="0" smtClean="0"/>
          </a:p>
          <a:p>
            <a:endParaRPr lang="en-US" sz="2400" b="1" u="sng" dirty="0" smtClean="0"/>
          </a:p>
          <a:p>
            <a:endParaRPr lang="en-US" sz="2400" b="1" u="sng" dirty="0" smtClean="0"/>
          </a:p>
          <a:p>
            <a:endParaRPr lang="en-US" sz="2400" b="1" u="sng" dirty="0" smtClean="0"/>
          </a:p>
          <a:p>
            <a:pPr>
              <a:buNone/>
            </a:pPr>
            <a:r>
              <a:rPr lang="en-US" sz="2400" b="1" dirty="0"/>
              <a:t>	</a:t>
            </a:r>
            <a:r>
              <a:rPr lang="en-US" sz="2400" b="1" dirty="0" smtClean="0"/>
              <a:t>			 </a:t>
            </a:r>
            <a:r>
              <a:rPr lang="en-US" sz="2400" dirty="0" smtClean="0"/>
              <a:t>  Aurin</a:t>
            </a:r>
          </a:p>
          <a:p>
            <a:pPr>
              <a:buNone/>
            </a:pPr>
            <a:r>
              <a:rPr lang="en-US" sz="2400" dirty="0" smtClean="0"/>
              <a:t>6. </a:t>
            </a:r>
            <a:r>
              <a:rPr lang="en-US" sz="2400" b="1" u="sng" dirty="0" smtClean="0"/>
              <a:t>Phthalein dyes </a:t>
            </a:r>
            <a:r>
              <a:rPr lang="en-US" sz="2400" b="1" dirty="0" smtClean="0"/>
              <a:t>: </a:t>
            </a:r>
            <a:r>
              <a:rPr lang="en-US" sz="2400" dirty="0" smtClean="0"/>
              <a:t>This type of dye are obtained by heating phthalic anhydride with phenols in the presense of dehydrating agents such as ZnCl</a:t>
            </a:r>
            <a:r>
              <a:rPr lang="en-US" sz="1200" dirty="0" smtClean="0"/>
              <a:t>2 </a:t>
            </a:r>
            <a:r>
              <a:rPr lang="en-US" sz="2400" dirty="0" smtClean="0"/>
              <a:t>.</a:t>
            </a:r>
          </a:p>
          <a:p>
            <a:pPr>
              <a:buNone/>
            </a:pPr>
            <a:endParaRPr lang="en-US" sz="2400" dirty="0"/>
          </a:p>
          <a:p>
            <a:pPr>
              <a:buNone/>
            </a:pPr>
            <a:endParaRPr lang="en-US" sz="2400" dirty="0" smtClean="0"/>
          </a:p>
          <a:p>
            <a:pPr>
              <a:buNone/>
            </a:pPr>
            <a:endParaRPr lang="en-US" sz="2400" dirty="0"/>
          </a:p>
          <a:p>
            <a:pPr>
              <a:buNone/>
            </a:pPr>
            <a:endParaRPr lang="en-US" sz="2400" dirty="0" smtClean="0"/>
          </a:p>
          <a:p>
            <a:pPr>
              <a:buNone/>
            </a:pPr>
            <a:r>
              <a:rPr lang="en-US" sz="2000" dirty="0" smtClean="0"/>
              <a:t>Phenolphthalein			 			Fluorescein</a:t>
            </a:r>
            <a:endParaRPr lang="en-US" sz="2000" dirty="0"/>
          </a:p>
        </p:txBody>
      </p:sp>
      <p:pic>
        <p:nvPicPr>
          <p:cNvPr id="4" name="Picture 3" descr="1200px-Aurin.svg.png"/>
          <p:cNvPicPr>
            <a:picLocks noChangeAspect="1"/>
          </p:cNvPicPr>
          <p:nvPr/>
        </p:nvPicPr>
        <p:blipFill>
          <a:blip r:embed="rId2" cstate="print"/>
          <a:stretch>
            <a:fillRect/>
          </a:stretch>
        </p:blipFill>
        <p:spPr>
          <a:xfrm>
            <a:off x="2819400" y="1295400"/>
            <a:ext cx="2057400" cy="1625346"/>
          </a:xfrm>
          <a:prstGeom prst="rect">
            <a:avLst/>
          </a:prstGeom>
        </p:spPr>
      </p:pic>
      <p:pic>
        <p:nvPicPr>
          <p:cNvPr id="5" name="Picture 4" descr="phenolphthalein.png"/>
          <p:cNvPicPr>
            <a:picLocks noChangeAspect="1"/>
          </p:cNvPicPr>
          <p:nvPr/>
        </p:nvPicPr>
        <p:blipFill>
          <a:blip r:embed="rId3" cstate="print"/>
          <a:stretch>
            <a:fillRect/>
          </a:stretch>
        </p:blipFill>
        <p:spPr>
          <a:xfrm>
            <a:off x="1676400" y="4419600"/>
            <a:ext cx="2057400" cy="2000822"/>
          </a:xfrm>
          <a:prstGeom prst="rect">
            <a:avLst/>
          </a:prstGeom>
        </p:spPr>
      </p:pic>
      <p:pic>
        <p:nvPicPr>
          <p:cNvPr id="6" name="Picture 5" descr="florescein.png"/>
          <p:cNvPicPr>
            <a:picLocks noChangeAspect="1"/>
          </p:cNvPicPr>
          <p:nvPr/>
        </p:nvPicPr>
        <p:blipFill>
          <a:blip r:embed="rId4"/>
          <a:stretch>
            <a:fillRect/>
          </a:stretch>
        </p:blipFill>
        <p:spPr>
          <a:xfrm>
            <a:off x="5181600" y="4419600"/>
            <a:ext cx="2619375" cy="1743075"/>
          </a:xfrm>
          <a:prstGeom prst="rect">
            <a:avLst/>
          </a:prstGeom>
        </p:spPr>
      </p:pic>
      <p:sp>
        <p:nvSpPr>
          <p:cNvPr id="7" name="Footer Placeholder 6"/>
          <p:cNvSpPr>
            <a:spLocks noGrp="1"/>
          </p:cNvSpPr>
          <p:nvPr>
            <p:ph type="ftr" sz="quarter" idx="11"/>
          </p:nvPr>
        </p:nvSpPr>
        <p:spPr/>
        <p:txBody>
          <a:bodyPr/>
          <a:lstStyle/>
          <a:p>
            <a:r>
              <a:rPr lang="en-US" smtClean="0"/>
              <a:t>Department of Chemistry, GC Paonta Sahib</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457200" y="-609600"/>
            <a:ext cx="8229600" cy="884238"/>
          </a:xfrm>
        </p:spPr>
        <p:txBody>
          <a:bodyPr/>
          <a:lstStyle/>
          <a:p>
            <a:r>
              <a:rPr lang="en-US" dirty="0" smtClean="0"/>
              <a:t> </a:t>
            </a:r>
            <a:endParaRPr lang="en-US" dirty="0"/>
          </a:p>
        </p:txBody>
      </p:sp>
      <p:sp>
        <p:nvSpPr>
          <p:cNvPr id="3" name="Content Placeholder 2"/>
          <p:cNvSpPr>
            <a:spLocks noGrp="1"/>
          </p:cNvSpPr>
          <p:nvPr>
            <p:ph idx="1"/>
          </p:nvPr>
        </p:nvSpPr>
        <p:spPr>
          <a:xfrm>
            <a:off x="457200" y="685800"/>
            <a:ext cx="8229600" cy="5943600"/>
          </a:xfrm>
        </p:spPr>
        <p:txBody>
          <a:bodyPr>
            <a:normAutofit/>
          </a:bodyPr>
          <a:lstStyle/>
          <a:p>
            <a:pPr algn="just">
              <a:buNone/>
            </a:pPr>
            <a:r>
              <a:rPr lang="en-US" sz="2400" dirty="0" smtClean="0"/>
              <a:t>7. </a:t>
            </a:r>
            <a:r>
              <a:rPr lang="en-US" sz="2400" b="1" u="sng" dirty="0" smtClean="0"/>
              <a:t>Anthraquinone dyes</a:t>
            </a:r>
            <a:r>
              <a:rPr lang="en-US" sz="2400" b="1" dirty="0" smtClean="0"/>
              <a:t> :</a:t>
            </a:r>
            <a:r>
              <a:rPr lang="en-US" sz="2400" dirty="0" smtClean="0"/>
              <a:t> These are the derivatives of anthraquinone.</a:t>
            </a:r>
          </a:p>
          <a:p>
            <a:pPr algn="just">
              <a:buNone/>
            </a:pPr>
            <a:endParaRPr lang="en-US" sz="2400" dirty="0"/>
          </a:p>
          <a:p>
            <a:pPr algn="just">
              <a:buNone/>
            </a:pPr>
            <a:endParaRPr lang="en-US" sz="2400" dirty="0" smtClean="0"/>
          </a:p>
          <a:p>
            <a:pPr algn="just">
              <a:buNone/>
            </a:pPr>
            <a:endParaRPr lang="en-US" sz="2400" dirty="0"/>
          </a:p>
          <a:p>
            <a:pPr algn="just">
              <a:buNone/>
            </a:pPr>
            <a:r>
              <a:rPr lang="en-US" sz="2400" dirty="0" smtClean="0"/>
              <a:t>				    Alizarine</a:t>
            </a:r>
          </a:p>
          <a:p>
            <a:pPr algn="just">
              <a:buNone/>
            </a:pPr>
            <a:r>
              <a:rPr lang="en-US" sz="2400" dirty="0" smtClean="0"/>
              <a:t>8. </a:t>
            </a:r>
            <a:r>
              <a:rPr lang="en-US" sz="2400" b="1" u="sng" dirty="0" smtClean="0"/>
              <a:t>Indigoids</a:t>
            </a:r>
            <a:r>
              <a:rPr lang="en-US" sz="2400" b="1" dirty="0" smtClean="0"/>
              <a:t> :</a:t>
            </a:r>
            <a:r>
              <a:rPr lang="en-US" sz="2400" dirty="0" smtClean="0"/>
              <a:t> It is a group of dyes which includes the oldest known naturally occurring dye indigo and its synthetically prepared modifications.</a:t>
            </a:r>
          </a:p>
          <a:p>
            <a:pPr algn="just">
              <a:buNone/>
            </a:pPr>
            <a:endParaRPr lang="en-US" sz="2400" dirty="0"/>
          </a:p>
          <a:p>
            <a:pPr algn="just">
              <a:buNone/>
            </a:pPr>
            <a:endParaRPr lang="en-US" sz="2400" dirty="0" smtClean="0"/>
          </a:p>
          <a:p>
            <a:pPr algn="just">
              <a:buNone/>
            </a:pPr>
            <a:endParaRPr lang="en-US" sz="2400" dirty="0"/>
          </a:p>
          <a:p>
            <a:pPr algn="just">
              <a:buNone/>
            </a:pPr>
            <a:r>
              <a:rPr lang="en-US" sz="2400" dirty="0" smtClean="0"/>
              <a:t>		</a:t>
            </a:r>
          </a:p>
          <a:p>
            <a:pPr algn="just">
              <a:buNone/>
            </a:pPr>
            <a:r>
              <a:rPr lang="en-US" sz="2400" dirty="0"/>
              <a:t>	</a:t>
            </a:r>
            <a:r>
              <a:rPr lang="en-US" sz="2400" dirty="0" smtClean="0"/>
              <a:t>	           indigo				thioindigo</a:t>
            </a:r>
            <a:endParaRPr lang="en-US" sz="2400" dirty="0"/>
          </a:p>
        </p:txBody>
      </p:sp>
      <p:pic>
        <p:nvPicPr>
          <p:cNvPr id="4" name="Picture 3" descr="alizarine.png"/>
          <p:cNvPicPr>
            <a:picLocks noChangeAspect="1"/>
          </p:cNvPicPr>
          <p:nvPr/>
        </p:nvPicPr>
        <p:blipFill>
          <a:blip r:embed="rId2" cstate="print"/>
          <a:stretch>
            <a:fillRect/>
          </a:stretch>
        </p:blipFill>
        <p:spPr>
          <a:xfrm>
            <a:off x="3124200" y="1447800"/>
            <a:ext cx="2063671" cy="1379220"/>
          </a:xfrm>
          <a:prstGeom prst="rect">
            <a:avLst/>
          </a:prstGeom>
        </p:spPr>
      </p:pic>
      <p:pic>
        <p:nvPicPr>
          <p:cNvPr id="5" name="Picture 4" descr="indigo.png"/>
          <p:cNvPicPr>
            <a:picLocks noChangeAspect="1"/>
          </p:cNvPicPr>
          <p:nvPr/>
        </p:nvPicPr>
        <p:blipFill>
          <a:blip r:embed="rId3"/>
          <a:stretch>
            <a:fillRect/>
          </a:stretch>
        </p:blipFill>
        <p:spPr>
          <a:xfrm>
            <a:off x="1447800" y="4495800"/>
            <a:ext cx="2316976" cy="1295400"/>
          </a:xfrm>
          <a:prstGeom prst="rect">
            <a:avLst/>
          </a:prstGeom>
        </p:spPr>
      </p:pic>
      <p:pic>
        <p:nvPicPr>
          <p:cNvPr id="6" name="Picture 5" descr="thio.png"/>
          <p:cNvPicPr>
            <a:picLocks noChangeAspect="1"/>
          </p:cNvPicPr>
          <p:nvPr/>
        </p:nvPicPr>
        <p:blipFill>
          <a:blip r:embed="rId4" cstate="print"/>
          <a:stretch>
            <a:fillRect/>
          </a:stretch>
        </p:blipFill>
        <p:spPr>
          <a:xfrm>
            <a:off x="4800600" y="4343400"/>
            <a:ext cx="2514600" cy="1353693"/>
          </a:xfrm>
          <a:prstGeom prst="rect">
            <a:avLst/>
          </a:prstGeom>
        </p:spPr>
      </p:pic>
      <p:sp>
        <p:nvSpPr>
          <p:cNvPr id="7" name="Footer Placeholder 6"/>
          <p:cNvSpPr>
            <a:spLocks noGrp="1"/>
          </p:cNvSpPr>
          <p:nvPr>
            <p:ph type="ftr" sz="quarter" idx="11"/>
          </p:nvPr>
        </p:nvSpPr>
        <p:spPr/>
        <p:txBody>
          <a:bodyPr/>
          <a:lstStyle/>
          <a:p>
            <a:r>
              <a:rPr lang="en-US" smtClean="0"/>
              <a:t>Department of Chemistry, GC Paonta Sahib</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Classification of dyes on the basis of their mode of action</a:t>
            </a:r>
            <a:endParaRPr lang="en-US" b="1" dirty="0"/>
          </a:p>
        </p:txBody>
      </p:sp>
      <p:sp>
        <p:nvSpPr>
          <p:cNvPr id="3" name="Content Placeholder 2"/>
          <p:cNvSpPr>
            <a:spLocks noGrp="1"/>
          </p:cNvSpPr>
          <p:nvPr>
            <p:ph idx="1"/>
          </p:nvPr>
        </p:nvSpPr>
        <p:spPr/>
        <p:txBody>
          <a:bodyPr>
            <a:normAutofit/>
          </a:bodyPr>
          <a:lstStyle/>
          <a:p>
            <a:pPr marL="457200" indent="-457200">
              <a:buFont typeface="+mj-lt"/>
              <a:buAutoNum type="arabicPeriod"/>
            </a:pPr>
            <a:r>
              <a:rPr lang="en-US" sz="2400" b="1" u="sng" dirty="0" smtClean="0"/>
              <a:t>Acid dyes</a:t>
            </a:r>
            <a:r>
              <a:rPr lang="en-US" sz="2400" b="1" dirty="0" smtClean="0"/>
              <a:t> :</a:t>
            </a:r>
            <a:r>
              <a:rPr lang="en-US" sz="2400" dirty="0" smtClean="0"/>
              <a:t>These dyes are sodium salt of azo dyes containing sulphonic acid or carboxylic acid group which are applied to the fabric to form acidic solution.</a:t>
            </a:r>
            <a:r>
              <a:rPr lang="en-US" sz="2400" dirty="0"/>
              <a:t> </a:t>
            </a:r>
            <a:r>
              <a:rPr lang="en-US" sz="2400" dirty="0" smtClean="0"/>
              <a:t>The dye binds to the fabric by the interaction of polar acidic group  of the dye with the basic group of the fabric.	</a:t>
            </a:r>
          </a:p>
          <a:p>
            <a:pPr marL="457200" indent="-457200">
              <a:buNone/>
            </a:pPr>
            <a:r>
              <a:rPr lang="en-US" sz="2400" dirty="0" smtClean="0"/>
              <a:t>      These dyes are used to dye wool, silk, acrylic fiber and nylon.</a:t>
            </a:r>
          </a:p>
          <a:p>
            <a:pPr marL="457200" indent="-457200">
              <a:buNone/>
            </a:pPr>
            <a:r>
              <a:rPr lang="en-US" sz="2400" dirty="0"/>
              <a:t> </a:t>
            </a:r>
            <a:r>
              <a:rPr lang="en-US" sz="2400" dirty="0" smtClean="0"/>
              <a:t>      Methyl orange is one of the most  commonly used acid dye.</a:t>
            </a:r>
          </a:p>
          <a:p>
            <a:pPr marL="457200" indent="-457200">
              <a:buNone/>
            </a:pPr>
            <a:endParaRPr lang="en-US" sz="2400" b="1" dirty="0" smtClean="0"/>
          </a:p>
        </p:txBody>
      </p:sp>
      <p:pic>
        <p:nvPicPr>
          <p:cNvPr id="4" name="Picture 3" descr="methyl orange.png"/>
          <p:cNvPicPr>
            <a:picLocks noChangeAspect="1"/>
          </p:cNvPicPr>
          <p:nvPr/>
        </p:nvPicPr>
        <p:blipFill>
          <a:blip r:embed="rId2"/>
          <a:stretch>
            <a:fillRect/>
          </a:stretch>
        </p:blipFill>
        <p:spPr>
          <a:xfrm>
            <a:off x="2902974" y="4953000"/>
            <a:ext cx="3421626" cy="1828800"/>
          </a:xfrm>
          <a:prstGeom prst="rect">
            <a:avLst/>
          </a:prstGeom>
        </p:spPr>
      </p:pic>
      <p:sp>
        <p:nvSpPr>
          <p:cNvPr id="5" name="Footer Placeholder 4"/>
          <p:cNvSpPr>
            <a:spLocks noGrp="1"/>
          </p:cNvSpPr>
          <p:nvPr>
            <p:ph type="ftr" sz="quarter" idx="11"/>
          </p:nvPr>
        </p:nvSpPr>
        <p:spPr/>
        <p:txBody>
          <a:bodyPr/>
          <a:lstStyle/>
          <a:p>
            <a:r>
              <a:rPr lang="en-US" smtClean="0"/>
              <a:t>Department of Chemistry, GC Paonta Sahib</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457200" y="-762000"/>
            <a:ext cx="8229600" cy="1036638"/>
          </a:xfrm>
        </p:spPr>
        <p:txBody>
          <a:bodyPr/>
          <a:lstStyle/>
          <a:p>
            <a:r>
              <a:rPr lang="en-US" dirty="0" smtClean="0"/>
              <a:t> </a:t>
            </a:r>
            <a:endParaRPr lang="en-US" dirty="0"/>
          </a:p>
        </p:txBody>
      </p:sp>
      <p:sp>
        <p:nvSpPr>
          <p:cNvPr id="3" name="Content Placeholder 2"/>
          <p:cNvSpPr>
            <a:spLocks noGrp="1"/>
          </p:cNvSpPr>
          <p:nvPr>
            <p:ph idx="1"/>
          </p:nvPr>
        </p:nvSpPr>
        <p:spPr>
          <a:xfrm>
            <a:off x="457200" y="762000"/>
            <a:ext cx="8229600" cy="6096000"/>
          </a:xfrm>
        </p:spPr>
        <p:txBody>
          <a:bodyPr>
            <a:normAutofit/>
          </a:bodyPr>
          <a:lstStyle/>
          <a:p>
            <a:pPr algn="just">
              <a:buNone/>
            </a:pPr>
            <a:r>
              <a:rPr lang="en-US" sz="2400" dirty="0" smtClean="0"/>
              <a:t>2. </a:t>
            </a:r>
            <a:r>
              <a:rPr lang="en-US" sz="2400" b="1" u="sng" dirty="0" smtClean="0"/>
              <a:t>Basic dyes</a:t>
            </a:r>
            <a:r>
              <a:rPr lang="en-US" sz="2400" dirty="0" smtClean="0"/>
              <a:t>: These dyes are the salts of coloured bases containing amino or alkylaminno (-NH</a:t>
            </a:r>
            <a:r>
              <a:rPr lang="en-US" sz="1200" dirty="0" smtClean="0"/>
              <a:t>2 </a:t>
            </a:r>
            <a:r>
              <a:rPr lang="en-US" sz="2400" dirty="0" smtClean="0"/>
              <a:t> or -NR</a:t>
            </a:r>
            <a:r>
              <a:rPr lang="en-US" sz="1200" dirty="0" smtClean="0"/>
              <a:t>2 </a:t>
            </a:r>
            <a:r>
              <a:rPr lang="en-US" sz="2400" dirty="0" smtClean="0"/>
              <a:t>) groups. These includes azo dye and triphenylmethane dyes.</a:t>
            </a:r>
          </a:p>
          <a:p>
            <a:pPr algn="just">
              <a:buNone/>
            </a:pPr>
            <a:r>
              <a:rPr lang="en-US" sz="2400" dirty="0" smtClean="0"/>
              <a:t>     In acidic solutions, the basic group of these dyes form water soluble cations which gets attached to the anionic sites present on the fabrics. These dyes are used to dye modified nylon and polyesters.</a:t>
            </a:r>
          </a:p>
          <a:p>
            <a:pPr algn="just">
              <a:buNone/>
            </a:pPr>
            <a:r>
              <a:rPr lang="en-US" sz="2400" dirty="0"/>
              <a:t> </a:t>
            </a:r>
            <a:r>
              <a:rPr lang="en-US" sz="2400" dirty="0" smtClean="0"/>
              <a:t>     Aniline yellow and malachite green are common examples of basic dye.</a:t>
            </a:r>
          </a:p>
          <a:p>
            <a:pPr algn="just">
              <a:buNone/>
            </a:pPr>
            <a:endParaRPr lang="en-US" sz="2400" dirty="0"/>
          </a:p>
          <a:p>
            <a:pPr algn="just">
              <a:buNone/>
            </a:pPr>
            <a:endParaRPr lang="en-US" sz="2400" dirty="0" smtClean="0"/>
          </a:p>
          <a:p>
            <a:pPr algn="just">
              <a:buNone/>
            </a:pPr>
            <a:endParaRPr lang="en-US" sz="2400" dirty="0"/>
          </a:p>
          <a:p>
            <a:pPr algn="just">
              <a:buNone/>
            </a:pPr>
            <a:endParaRPr lang="en-US" sz="2400" dirty="0" smtClean="0"/>
          </a:p>
          <a:p>
            <a:pPr algn="just">
              <a:buNone/>
            </a:pPr>
            <a:r>
              <a:rPr lang="en-US" sz="2400" dirty="0" smtClean="0"/>
              <a:t>		Aniline yellow				Malachite green</a:t>
            </a:r>
          </a:p>
          <a:p>
            <a:pPr algn="just">
              <a:buNone/>
            </a:pPr>
            <a:endParaRPr lang="en-US" sz="2400" dirty="0"/>
          </a:p>
          <a:p>
            <a:pPr algn="just">
              <a:buNone/>
            </a:pPr>
            <a:endParaRPr lang="en-US" sz="2400" dirty="0" smtClean="0"/>
          </a:p>
          <a:p>
            <a:pPr algn="just">
              <a:buNone/>
            </a:pPr>
            <a:endParaRPr lang="en-US" sz="2400" dirty="0"/>
          </a:p>
          <a:p>
            <a:pPr algn="just">
              <a:buNone/>
            </a:pPr>
            <a:endParaRPr lang="en-US" sz="2400" dirty="0" smtClean="0"/>
          </a:p>
          <a:p>
            <a:pPr algn="just">
              <a:buNone/>
            </a:pPr>
            <a:endParaRPr lang="en-US" sz="2400" dirty="0"/>
          </a:p>
        </p:txBody>
      </p:sp>
      <p:pic>
        <p:nvPicPr>
          <p:cNvPr id="4" name="Picture 3" descr="2560px-Malachite_green_Structural_Formulae_V.1.svg.png"/>
          <p:cNvPicPr>
            <a:picLocks noChangeAspect="1"/>
          </p:cNvPicPr>
          <p:nvPr/>
        </p:nvPicPr>
        <p:blipFill>
          <a:blip r:embed="rId2" cstate="print"/>
          <a:stretch>
            <a:fillRect/>
          </a:stretch>
        </p:blipFill>
        <p:spPr>
          <a:xfrm>
            <a:off x="5562600" y="4114800"/>
            <a:ext cx="3352800" cy="2032635"/>
          </a:xfrm>
          <a:prstGeom prst="rect">
            <a:avLst/>
          </a:prstGeom>
        </p:spPr>
      </p:pic>
      <p:pic>
        <p:nvPicPr>
          <p:cNvPr id="5" name="Picture 4" descr="Aminoazobenzene.svg.png"/>
          <p:cNvPicPr>
            <a:picLocks noChangeAspect="1"/>
          </p:cNvPicPr>
          <p:nvPr/>
        </p:nvPicPr>
        <p:blipFill>
          <a:blip r:embed="rId3"/>
          <a:stretch>
            <a:fillRect/>
          </a:stretch>
        </p:blipFill>
        <p:spPr>
          <a:xfrm>
            <a:off x="762000" y="4191000"/>
            <a:ext cx="3810000" cy="1909762"/>
          </a:xfrm>
          <a:prstGeom prst="rect">
            <a:avLst/>
          </a:prstGeom>
        </p:spPr>
      </p:pic>
      <p:sp>
        <p:nvSpPr>
          <p:cNvPr id="6" name="Footer Placeholder 5"/>
          <p:cNvSpPr>
            <a:spLocks noGrp="1"/>
          </p:cNvSpPr>
          <p:nvPr>
            <p:ph type="ftr" sz="quarter" idx="11"/>
          </p:nvPr>
        </p:nvSpPr>
        <p:spPr/>
        <p:txBody>
          <a:bodyPr/>
          <a:lstStyle/>
          <a:p>
            <a:r>
              <a:rPr lang="en-US" smtClean="0"/>
              <a:t>Department of Chemistry, GC Paonta Sahib</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457200" y="-838200"/>
            <a:ext cx="8229600" cy="1112838"/>
          </a:xfrm>
        </p:spPr>
        <p:txBody>
          <a:bodyPr/>
          <a:lstStyle/>
          <a:p>
            <a:r>
              <a:rPr lang="en-US" dirty="0" smtClean="0"/>
              <a:t> </a:t>
            </a:r>
            <a:endParaRPr lang="en-US" dirty="0"/>
          </a:p>
        </p:txBody>
      </p:sp>
      <p:sp>
        <p:nvSpPr>
          <p:cNvPr id="3" name="Content Placeholder 2"/>
          <p:cNvSpPr>
            <a:spLocks noGrp="1"/>
          </p:cNvSpPr>
          <p:nvPr>
            <p:ph idx="1"/>
          </p:nvPr>
        </p:nvSpPr>
        <p:spPr>
          <a:xfrm>
            <a:off x="457200" y="685800"/>
            <a:ext cx="8229600" cy="5715000"/>
          </a:xfrm>
        </p:spPr>
        <p:txBody>
          <a:bodyPr>
            <a:normAutofit/>
          </a:bodyPr>
          <a:lstStyle/>
          <a:p>
            <a:pPr algn="just">
              <a:buNone/>
            </a:pPr>
            <a:r>
              <a:rPr lang="en-US" sz="2400" dirty="0" smtClean="0"/>
              <a:t>3. </a:t>
            </a:r>
            <a:r>
              <a:rPr lang="en-US" sz="2400" b="1" u="sng" dirty="0" smtClean="0"/>
              <a:t>Direct or substantive dye</a:t>
            </a:r>
            <a:r>
              <a:rPr lang="en-US" sz="2400" b="1" dirty="0" smtClean="0"/>
              <a:t> :</a:t>
            </a:r>
            <a:r>
              <a:rPr lang="en-US" sz="2400" dirty="0" smtClean="0"/>
              <a:t> These are water soluble dyes which can be directly applied to the fabrics from aqueous solutions. These dyes are most suited for fabrics like cotton, rayon, wool, silk and nylon which forms hydrogen bonds with water.</a:t>
            </a:r>
          </a:p>
          <a:p>
            <a:pPr algn="just">
              <a:buNone/>
            </a:pPr>
            <a:r>
              <a:rPr lang="en-US" sz="2400" dirty="0"/>
              <a:t> </a:t>
            </a:r>
            <a:r>
              <a:rPr lang="en-US" sz="2400" dirty="0" smtClean="0"/>
              <a:t>     Martius yellow and congo red are common examples of direct dye.</a:t>
            </a:r>
          </a:p>
          <a:p>
            <a:pPr algn="just">
              <a:buNone/>
            </a:pPr>
            <a:endParaRPr lang="en-US" sz="2400" dirty="0"/>
          </a:p>
          <a:p>
            <a:pPr algn="just">
              <a:buNone/>
            </a:pPr>
            <a:endParaRPr lang="en-US" sz="2400" dirty="0" smtClean="0"/>
          </a:p>
          <a:p>
            <a:pPr algn="just">
              <a:buNone/>
            </a:pPr>
            <a:endParaRPr lang="en-US" sz="2400" dirty="0"/>
          </a:p>
          <a:p>
            <a:pPr algn="just">
              <a:buNone/>
            </a:pPr>
            <a:endParaRPr lang="en-US" sz="2400" dirty="0" smtClean="0"/>
          </a:p>
          <a:p>
            <a:pPr algn="just">
              <a:buNone/>
            </a:pPr>
            <a:endParaRPr lang="en-US" sz="2400" dirty="0"/>
          </a:p>
          <a:p>
            <a:pPr algn="just">
              <a:buNone/>
            </a:pPr>
            <a:r>
              <a:rPr lang="en-US" sz="2400" dirty="0" smtClean="0"/>
              <a:t>	       Martius yellow 		                 Congo red</a:t>
            </a:r>
            <a:endParaRPr lang="en-US" sz="2400" dirty="0"/>
          </a:p>
        </p:txBody>
      </p:sp>
      <p:pic>
        <p:nvPicPr>
          <p:cNvPr id="4" name="Picture 3" descr="martius.png"/>
          <p:cNvPicPr>
            <a:picLocks noChangeAspect="1"/>
          </p:cNvPicPr>
          <p:nvPr/>
        </p:nvPicPr>
        <p:blipFill>
          <a:blip r:embed="rId2"/>
          <a:stretch>
            <a:fillRect/>
          </a:stretch>
        </p:blipFill>
        <p:spPr>
          <a:xfrm>
            <a:off x="914400" y="3810000"/>
            <a:ext cx="2762250" cy="1657350"/>
          </a:xfrm>
          <a:prstGeom prst="rect">
            <a:avLst/>
          </a:prstGeom>
        </p:spPr>
      </p:pic>
      <p:pic>
        <p:nvPicPr>
          <p:cNvPr id="5" name="Picture 4" descr="300px-Congo-red-2D-skeletal.png"/>
          <p:cNvPicPr>
            <a:picLocks noChangeAspect="1"/>
          </p:cNvPicPr>
          <p:nvPr/>
        </p:nvPicPr>
        <p:blipFill>
          <a:blip r:embed="rId3"/>
          <a:stretch>
            <a:fillRect/>
          </a:stretch>
        </p:blipFill>
        <p:spPr>
          <a:xfrm>
            <a:off x="4267200" y="3886200"/>
            <a:ext cx="4411579" cy="1676400"/>
          </a:xfrm>
          <a:prstGeom prst="rect">
            <a:avLst/>
          </a:prstGeom>
        </p:spPr>
      </p:pic>
      <p:sp>
        <p:nvSpPr>
          <p:cNvPr id="6" name="Footer Placeholder 5"/>
          <p:cNvSpPr>
            <a:spLocks noGrp="1"/>
          </p:cNvSpPr>
          <p:nvPr>
            <p:ph type="ftr" sz="quarter" idx="11"/>
          </p:nvPr>
        </p:nvSpPr>
        <p:spPr/>
        <p:txBody>
          <a:bodyPr/>
          <a:lstStyle/>
          <a:p>
            <a:r>
              <a:rPr lang="en-US" smtClean="0"/>
              <a:t>Department of Chemistry, GC Paonta Sahib</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457200" y="-381000"/>
            <a:ext cx="8229600" cy="655638"/>
          </a:xfrm>
        </p:spPr>
        <p:txBody>
          <a:bodyPr>
            <a:normAutofit fontScale="90000"/>
          </a:bodyPr>
          <a:lstStyle/>
          <a:p>
            <a:r>
              <a:rPr lang="en-US" dirty="0" smtClean="0"/>
              <a:t> </a:t>
            </a:r>
            <a:endParaRPr lang="en-US" dirty="0"/>
          </a:p>
        </p:txBody>
      </p:sp>
      <p:sp>
        <p:nvSpPr>
          <p:cNvPr id="3" name="Content Placeholder 2"/>
          <p:cNvSpPr>
            <a:spLocks noGrp="1"/>
          </p:cNvSpPr>
          <p:nvPr>
            <p:ph idx="1"/>
          </p:nvPr>
        </p:nvSpPr>
        <p:spPr>
          <a:xfrm>
            <a:off x="457200" y="762000"/>
            <a:ext cx="8229600" cy="5867400"/>
          </a:xfrm>
        </p:spPr>
        <p:txBody>
          <a:bodyPr>
            <a:normAutofit/>
          </a:bodyPr>
          <a:lstStyle/>
          <a:p>
            <a:pPr>
              <a:buNone/>
            </a:pPr>
            <a:r>
              <a:rPr lang="en-US" sz="2400" dirty="0" smtClean="0"/>
              <a:t>4. </a:t>
            </a:r>
            <a:r>
              <a:rPr lang="en-US" sz="2400" b="1" u="sng" dirty="0" smtClean="0"/>
              <a:t>Mordant dye </a:t>
            </a:r>
            <a:r>
              <a:rPr lang="en-US" sz="2400" dirty="0" smtClean="0"/>
              <a:t>: These are the dyes </a:t>
            </a:r>
            <a:r>
              <a:rPr lang="en-US" sz="2400" dirty="0"/>
              <a:t>w</a:t>
            </a:r>
            <a:r>
              <a:rPr lang="en-US" sz="2400" dirty="0" smtClean="0"/>
              <a:t>hich have no natural affinity for the fabric but requires the help of additional substance known as mordants. The mordants act as a binding agent between fabric and the dye. </a:t>
            </a:r>
          </a:p>
          <a:p>
            <a:pPr>
              <a:buNone/>
            </a:pPr>
            <a:r>
              <a:rPr lang="en-US" sz="2400" dirty="0"/>
              <a:t> </a:t>
            </a:r>
            <a:r>
              <a:rPr lang="en-US" sz="2400" dirty="0" smtClean="0"/>
              <a:t>    For dying the fabric with mordant dye, the fabric is first soaked in a solution of soluble salt of the metal (i.e. mordant). The mordanted fabric is then placed in a solution of dye and insoluble coloured complexes called </a:t>
            </a:r>
            <a:r>
              <a:rPr lang="en-US" sz="2400" dirty="0" smtClean="0">
                <a:solidFill>
                  <a:srgbClr val="FF0000"/>
                </a:solidFill>
              </a:rPr>
              <a:t>lakes </a:t>
            </a:r>
            <a:r>
              <a:rPr lang="en-US" sz="2400" dirty="0" smtClean="0"/>
              <a:t>are formed on the fabric. For example :</a:t>
            </a:r>
            <a:endParaRPr lang="en-US" sz="2400" dirty="0"/>
          </a:p>
        </p:txBody>
      </p:sp>
      <p:pic>
        <p:nvPicPr>
          <p:cNvPr id="4" name="Picture 3" descr="Chemical-structure-of-alizarin-anion-and-the-bonding-mechanism-to-the-cotton-fiber_Q320.jpg"/>
          <p:cNvPicPr>
            <a:picLocks noChangeAspect="1"/>
          </p:cNvPicPr>
          <p:nvPr/>
        </p:nvPicPr>
        <p:blipFill>
          <a:blip r:embed="rId2"/>
          <a:stretch>
            <a:fillRect/>
          </a:stretch>
        </p:blipFill>
        <p:spPr>
          <a:xfrm>
            <a:off x="3657600" y="4038600"/>
            <a:ext cx="3200400" cy="2514600"/>
          </a:xfrm>
          <a:prstGeom prst="rect">
            <a:avLst/>
          </a:prstGeom>
        </p:spPr>
      </p:pic>
      <p:sp>
        <p:nvSpPr>
          <p:cNvPr id="5" name="Footer Placeholder 4"/>
          <p:cNvSpPr>
            <a:spLocks noGrp="1"/>
          </p:cNvSpPr>
          <p:nvPr>
            <p:ph type="ftr" sz="quarter" idx="11"/>
          </p:nvPr>
        </p:nvSpPr>
        <p:spPr/>
        <p:txBody>
          <a:bodyPr/>
          <a:lstStyle/>
          <a:p>
            <a:r>
              <a:rPr lang="en-US" smtClean="0"/>
              <a:t>Department of Chemistry, GC Paonta Sahib</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457200" y="-381000"/>
            <a:ext cx="8229600" cy="655638"/>
          </a:xfrm>
        </p:spPr>
        <p:txBody>
          <a:bodyPr>
            <a:normAutofit fontScale="90000"/>
          </a:bodyPr>
          <a:lstStyle/>
          <a:p>
            <a:r>
              <a:rPr lang="en-US" dirty="0" smtClean="0"/>
              <a:t> </a:t>
            </a:r>
            <a:endParaRPr lang="en-US" dirty="0"/>
          </a:p>
        </p:txBody>
      </p:sp>
      <p:sp>
        <p:nvSpPr>
          <p:cNvPr id="3" name="Content Placeholder 2"/>
          <p:cNvSpPr>
            <a:spLocks noGrp="1"/>
          </p:cNvSpPr>
          <p:nvPr>
            <p:ph idx="1"/>
          </p:nvPr>
        </p:nvSpPr>
        <p:spPr>
          <a:xfrm>
            <a:off x="457200" y="685800"/>
            <a:ext cx="8229600" cy="5440363"/>
          </a:xfrm>
        </p:spPr>
        <p:txBody>
          <a:bodyPr>
            <a:normAutofit/>
          </a:bodyPr>
          <a:lstStyle/>
          <a:p>
            <a:pPr algn="just">
              <a:buNone/>
            </a:pPr>
            <a:r>
              <a:rPr lang="en-US" sz="2400" dirty="0" smtClean="0"/>
              <a:t>5. </a:t>
            </a:r>
            <a:r>
              <a:rPr lang="en-US" sz="2400" b="1" u="sng" dirty="0" smtClean="0"/>
              <a:t>Vat dyes</a:t>
            </a:r>
            <a:r>
              <a:rPr lang="en-US" sz="2400" b="1" dirty="0" smtClean="0"/>
              <a:t> :</a:t>
            </a:r>
            <a:r>
              <a:rPr lang="en-US" sz="2400" dirty="0" smtClean="0"/>
              <a:t> </a:t>
            </a:r>
            <a:r>
              <a:rPr lang="en-US" sz="2000" dirty="0" smtClean="0"/>
              <a:t>These dyes are insoluble in water and therefore cannot be used directly for dyeing. They are first reduced to a colorless soluble from which is applied to the fiber and then oxidised back to the dye. They are mainly used for cotton cotton fabrics.</a:t>
            </a:r>
          </a:p>
          <a:p>
            <a:pPr algn="just">
              <a:buNone/>
            </a:pPr>
            <a:r>
              <a:rPr lang="en-US" sz="2000" dirty="0" smtClean="0"/>
              <a:t>     The dye is taken in large vats and treated with a reducing agent such as alkaline sodium  hydrosulphite to a soluble compound. The fabric to be dyed is soaked in the solution of reduced dye and then treated with an oxidising agent such as perboric acid. As a result the colorless compound is </a:t>
            </a:r>
            <a:r>
              <a:rPr lang="en-US" sz="2000" dirty="0" err="1" smtClean="0"/>
              <a:t>reoxidized</a:t>
            </a:r>
            <a:r>
              <a:rPr lang="en-US" sz="2000" dirty="0" smtClean="0"/>
              <a:t> to the dye, which gets bound to the fabric.</a:t>
            </a:r>
          </a:p>
          <a:p>
            <a:pPr algn="just">
              <a:buNone/>
            </a:pPr>
            <a:r>
              <a:rPr lang="en-US" sz="2000" dirty="0"/>
              <a:t> </a:t>
            </a:r>
            <a:r>
              <a:rPr lang="en-US" sz="2000" dirty="0" smtClean="0"/>
              <a:t>     Indigo is the most commonly used vat dyes.</a:t>
            </a:r>
            <a:endParaRPr lang="en-US" sz="2000" dirty="0"/>
          </a:p>
        </p:txBody>
      </p:sp>
      <p:pic>
        <p:nvPicPr>
          <p:cNvPr id="4" name="Picture 3" descr="indigo.png"/>
          <p:cNvPicPr>
            <a:picLocks noChangeAspect="1"/>
          </p:cNvPicPr>
          <p:nvPr/>
        </p:nvPicPr>
        <p:blipFill>
          <a:blip r:embed="rId2"/>
          <a:stretch>
            <a:fillRect/>
          </a:stretch>
        </p:blipFill>
        <p:spPr>
          <a:xfrm>
            <a:off x="2728332" y="4343400"/>
            <a:ext cx="2453268" cy="1371600"/>
          </a:xfrm>
          <a:prstGeom prst="rect">
            <a:avLst/>
          </a:prstGeom>
        </p:spPr>
      </p:pic>
      <p:sp>
        <p:nvSpPr>
          <p:cNvPr id="5" name="Footer Placeholder 4"/>
          <p:cNvSpPr>
            <a:spLocks noGrp="1"/>
          </p:cNvSpPr>
          <p:nvPr>
            <p:ph type="ftr" sz="quarter" idx="11"/>
          </p:nvPr>
        </p:nvSpPr>
        <p:spPr/>
        <p:txBody>
          <a:bodyPr/>
          <a:lstStyle/>
          <a:p>
            <a:r>
              <a:rPr lang="en-US" smtClean="0"/>
              <a:t>Department of Chemistry, GC Paonta Sahib</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b="1" dirty="0" smtClean="0"/>
              <a:t>Methyl Orange</a:t>
            </a:r>
            <a:endParaRPr lang="en-US" b="1" dirty="0"/>
          </a:p>
        </p:txBody>
      </p:sp>
      <p:sp>
        <p:nvSpPr>
          <p:cNvPr id="3" name="Content Placeholder 2"/>
          <p:cNvSpPr>
            <a:spLocks noGrp="1"/>
          </p:cNvSpPr>
          <p:nvPr>
            <p:ph idx="1"/>
          </p:nvPr>
        </p:nvSpPr>
        <p:spPr>
          <a:xfrm>
            <a:off x="457200" y="1143001"/>
            <a:ext cx="8229600" cy="2514599"/>
          </a:xfrm>
        </p:spPr>
        <p:txBody>
          <a:bodyPr>
            <a:normAutofit fontScale="92500" lnSpcReduction="10000"/>
          </a:bodyPr>
          <a:lstStyle/>
          <a:p>
            <a:r>
              <a:rPr lang="en-US" sz="2400" dirty="0" smtClean="0"/>
              <a:t>IUPAC Name : </a:t>
            </a:r>
            <a:r>
              <a:rPr lang="en-US" sz="2400" dirty="0" smtClean="0">
                <a:solidFill>
                  <a:srgbClr val="FF0000"/>
                </a:solidFill>
              </a:rPr>
              <a:t>Sodium-p-</a:t>
            </a:r>
            <a:r>
              <a:rPr lang="en-US" sz="2400" dirty="0" err="1" smtClean="0">
                <a:solidFill>
                  <a:srgbClr val="FF0000"/>
                </a:solidFill>
              </a:rPr>
              <a:t>dimethyl</a:t>
            </a:r>
            <a:r>
              <a:rPr lang="en-US" sz="2400" dirty="0" smtClean="0">
                <a:solidFill>
                  <a:srgbClr val="FF0000"/>
                </a:solidFill>
              </a:rPr>
              <a:t> amino-azo benzene-p-</a:t>
            </a:r>
            <a:r>
              <a:rPr lang="en-US" sz="2400" dirty="0" err="1" smtClean="0">
                <a:solidFill>
                  <a:srgbClr val="FF0000"/>
                </a:solidFill>
              </a:rPr>
              <a:t>sulphonate</a:t>
            </a:r>
            <a:r>
              <a:rPr lang="en-US" sz="2400" dirty="0" smtClean="0">
                <a:solidFill>
                  <a:srgbClr val="FF0000"/>
                </a:solidFill>
              </a:rPr>
              <a:t>  orange III</a:t>
            </a:r>
          </a:p>
          <a:p>
            <a:r>
              <a:rPr lang="en-US" sz="2400" dirty="0" smtClean="0"/>
              <a:t>Methyl orange is simple example of a monazo acid dye. It is not sufficiently fast to light and soap to be used as a good dye.</a:t>
            </a:r>
          </a:p>
          <a:p>
            <a:r>
              <a:rPr lang="en-US" sz="2400" dirty="0" smtClean="0"/>
              <a:t>It is widely used as an indicator in acid-base titrations due to colour change with the change in pH of the solution.  </a:t>
            </a:r>
          </a:p>
          <a:p>
            <a:r>
              <a:rPr lang="en-US" sz="2400" b="1" dirty="0" smtClean="0"/>
              <a:t>Synthesis :</a:t>
            </a:r>
            <a:endParaRPr lang="en-US" sz="2400" b="1" dirty="0"/>
          </a:p>
        </p:txBody>
      </p:sp>
      <p:pic>
        <p:nvPicPr>
          <p:cNvPr id="4" name="Picture 3" descr="1645357990016.jpg"/>
          <p:cNvPicPr>
            <a:picLocks noChangeAspect="1"/>
          </p:cNvPicPr>
          <p:nvPr/>
        </p:nvPicPr>
        <p:blipFill>
          <a:blip r:embed="rId2" cstate="print"/>
          <a:stretch>
            <a:fillRect/>
          </a:stretch>
        </p:blipFill>
        <p:spPr>
          <a:xfrm>
            <a:off x="609600" y="4188228"/>
            <a:ext cx="8077200" cy="2441172"/>
          </a:xfrm>
          <a:prstGeom prst="rect">
            <a:avLst/>
          </a:prstGeom>
        </p:spPr>
      </p:pic>
      <p:sp>
        <p:nvSpPr>
          <p:cNvPr id="5" name="Footer Placeholder 4"/>
          <p:cNvSpPr>
            <a:spLocks noGrp="1"/>
          </p:cNvSpPr>
          <p:nvPr>
            <p:ph type="ftr" sz="quarter" idx="11"/>
          </p:nvPr>
        </p:nvSpPr>
        <p:spPr/>
        <p:txBody>
          <a:bodyPr/>
          <a:lstStyle/>
          <a:p>
            <a:r>
              <a:rPr lang="en-US" smtClean="0"/>
              <a:t>Department of Chemistry, GC Paonta Sahib</a:t>
            </a: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457200" y="-685800"/>
            <a:ext cx="8229600" cy="960438"/>
          </a:xfrm>
        </p:spPr>
        <p:txBody>
          <a:bodyPr/>
          <a:lstStyle/>
          <a:p>
            <a:r>
              <a:rPr lang="en-US" dirty="0" smtClean="0"/>
              <a:t> </a:t>
            </a:r>
            <a:endParaRPr lang="en-US" dirty="0"/>
          </a:p>
        </p:txBody>
      </p:sp>
      <p:sp>
        <p:nvSpPr>
          <p:cNvPr id="3" name="Content Placeholder 2"/>
          <p:cNvSpPr>
            <a:spLocks noGrp="1"/>
          </p:cNvSpPr>
          <p:nvPr>
            <p:ph idx="1"/>
          </p:nvPr>
        </p:nvSpPr>
        <p:spPr>
          <a:xfrm>
            <a:off x="457200" y="1066800"/>
            <a:ext cx="8229600" cy="5059363"/>
          </a:xfrm>
        </p:spPr>
        <p:txBody>
          <a:bodyPr>
            <a:normAutofit/>
          </a:bodyPr>
          <a:lstStyle/>
          <a:p>
            <a:pPr>
              <a:buNone/>
            </a:pPr>
            <a:r>
              <a:rPr lang="en-US" sz="2400" dirty="0" smtClean="0"/>
              <a:t>     Methyl orange is used as an indicator in acid-base titrations because as the pH of the solution changes during titrations , methyl orange anion undergoes structural changes accompanied by change in colour.</a:t>
            </a:r>
            <a:endParaRPr lang="en-US" sz="2400" dirty="0"/>
          </a:p>
        </p:txBody>
      </p:sp>
      <p:pic>
        <p:nvPicPr>
          <p:cNvPr id="5" name="Picture 4" descr="1645358272986.jpg"/>
          <p:cNvPicPr>
            <a:picLocks noChangeAspect="1"/>
          </p:cNvPicPr>
          <p:nvPr/>
        </p:nvPicPr>
        <p:blipFill>
          <a:blip r:embed="rId2" cstate="print"/>
          <a:stretch>
            <a:fillRect/>
          </a:stretch>
        </p:blipFill>
        <p:spPr>
          <a:xfrm>
            <a:off x="381000" y="3276600"/>
            <a:ext cx="8534400" cy="2362200"/>
          </a:xfrm>
          <a:prstGeom prst="rect">
            <a:avLst/>
          </a:prstGeom>
        </p:spPr>
      </p:pic>
      <p:sp>
        <p:nvSpPr>
          <p:cNvPr id="4" name="Footer Placeholder 3"/>
          <p:cNvSpPr>
            <a:spLocks noGrp="1"/>
          </p:cNvSpPr>
          <p:nvPr>
            <p:ph type="ftr" sz="quarter" idx="11"/>
          </p:nvPr>
        </p:nvSpPr>
        <p:spPr/>
        <p:txBody>
          <a:bodyPr/>
          <a:lstStyle/>
          <a:p>
            <a:r>
              <a:rPr lang="en-US" smtClean="0"/>
              <a:t>Department of Chemistry, GC Paonta Sahib</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Congo Red</a:t>
            </a:r>
            <a:endParaRPr lang="en-US" b="1" dirty="0"/>
          </a:p>
        </p:txBody>
      </p:sp>
      <p:sp>
        <p:nvSpPr>
          <p:cNvPr id="3" name="Content Placeholder 2"/>
          <p:cNvSpPr>
            <a:spLocks noGrp="1"/>
          </p:cNvSpPr>
          <p:nvPr>
            <p:ph idx="1"/>
          </p:nvPr>
        </p:nvSpPr>
        <p:spPr/>
        <p:txBody>
          <a:bodyPr>
            <a:normAutofit/>
          </a:bodyPr>
          <a:lstStyle/>
          <a:p>
            <a:r>
              <a:rPr lang="en-US" sz="2400" dirty="0" smtClean="0"/>
              <a:t>It is a diasazo acid dye. It is red in alkaline solution and its sodium salt is used for dyeing cotton directly.</a:t>
            </a:r>
          </a:p>
          <a:p>
            <a:r>
              <a:rPr lang="en-US" sz="2400" b="1" dirty="0" smtClean="0"/>
              <a:t>Preparation : </a:t>
            </a:r>
            <a:r>
              <a:rPr lang="en-US" sz="2400" dirty="0" smtClean="0"/>
              <a:t>It is prepared by coupling tetrazotised benzidine  with naphthionic acid. </a:t>
            </a:r>
            <a:r>
              <a:rPr lang="en-US" sz="2400" b="1" dirty="0" smtClean="0"/>
              <a:t>																							</a:t>
            </a:r>
            <a:endParaRPr lang="en-US" sz="2400" b="1" dirty="0"/>
          </a:p>
        </p:txBody>
      </p:sp>
      <p:pic>
        <p:nvPicPr>
          <p:cNvPr id="5" name="Picture 4" descr="1645358748520.jpg"/>
          <p:cNvPicPr>
            <a:picLocks noChangeAspect="1"/>
          </p:cNvPicPr>
          <p:nvPr/>
        </p:nvPicPr>
        <p:blipFill>
          <a:blip r:embed="rId2" cstate="print"/>
          <a:stretch>
            <a:fillRect/>
          </a:stretch>
        </p:blipFill>
        <p:spPr>
          <a:xfrm>
            <a:off x="685800" y="3733800"/>
            <a:ext cx="8229600" cy="2030067"/>
          </a:xfrm>
          <a:prstGeom prst="rect">
            <a:avLst/>
          </a:prstGeom>
        </p:spPr>
      </p:pic>
      <p:sp>
        <p:nvSpPr>
          <p:cNvPr id="4" name="Footer Placeholder 3"/>
          <p:cNvSpPr>
            <a:spLocks noGrp="1"/>
          </p:cNvSpPr>
          <p:nvPr>
            <p:ph type="ftr" sz="quarter" idx="11"/>
          </p:nvPr>
        </p:nvSpPr>
        <p:spPr/>
        <p:txBody>
          <a:bodyPr/>
          <a:lstStyle/>
          <a:p>
            <a:r>
              <a:rPr lang="en-US" smtClean="0"/>
              <a:t>Department of Chemistry, GC Paonta Sahib</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457200" y="-1143000"/>
            <a:ext cx="8229600" cy="1417638"/>
          </a:xfrm>
        </p:spPr>
        <p:txBody>
          <a:bodyPr/>
          <a:lstStyle/>
          <a:p>
            <a:r>
              <a:rPr lang="en-US" dirty="0" smtClean="0"/>
              <a:t> </a:t>
            </a:r>
            <a:endParaRPr lang="en-US" dirty="0"/>
          </a:p>
        </p:txBody>
      </p:sp>
      <p:sp>
        <p:nvSpPr>
          <p:cNvPr id="3" name="Content Placeholder 2"/>
          <p:cNvSpPr>
            <a:spLocks noGrp="1"/>
          </p:cNvSpPr>
          <p:nvPr>
            <p:ph idx="1"/>
          </p:nvPr>
        </p:nvSpPr>
        <p:spPr>
          <a:xfrm>
            <a:off x="457200" y="609600"/>
            <a:ext cx="8229600" cy="5516563"/>
          </a:xfrm>
        </p:spPr>
        <p:txBody>
          <a:bodyPr>
            <a:normAutofit/>
          </a:bodyPr>
          <a:lstStyle/>
          <a:p>
            <a:r>
              <a:rPr lang="en-US" sz="2400" dirty="0" smtClean="0"/>
              <a:t>Congo red is very sensitive to acids and readily changes from red to blue in the presense of inorganic acid.</a:t>
            </a:r>
          </a:p>
          <a:p>
            <a:pPr>
              <a:buNone/>
            </a:pPr>
            <a:r>
              <a:rPr lang="en-US" sz="2400" dirty="0"/>
              <a:t> </a:t>
            </a:r>
            <a:r>
              <a:rPr lang="en-US" sz="2400" dirty="0" smtClean="0"/>
              <a:t>   This can be explained in terms of resonance among the charged structure :</a:t>
            </a:r>
            <a:endParaRPr lang="en-US" sz="2400" dirty="0"/>
          </a:p>
        </p:txBody>
      </p:sp>
      <p:pic>
        <p:nvPicPr>
          <p:cNvPr id="4" name="Picture 3" descr="1645358841590.jpg"/>
          <p:cNvPicPr>
            <a:picLocks noChangeAspect="1"/>
          </p:cNvPicPr>
          <p:nvPr/>
        </p:nvPicPr>
        <p:blipFill>
          <a:blip r:embed="rId2" cstate="print"/>
          <a:stretch>
            <a:fillRect/>
          </a:stretch>
        </p:blipFill>
        <p:spPr>
          <a:xfrm>
            <a:off x="838200" y="2438400"/>
            <a:ext cx="7772400" cy="3886200"/>
          </a:xfrm>
          <a:prstGeom prst="rect">
            <a:avLst/>
          </a:prstGeom>
        </p:spPr>
      </p:pic>
      <p:sp>
        <p:nvSpPr>
          <p:cNvPr id="5" name="Footer Placeholder 4"/>
          <p:cNvSpPr>
            <a:spLocks noGrp="1"/>
          </p:cNvSpPr>
          <p:nvPr>
            <p:ph type="ftr" sz="quarter" idx="11"/>
          </p:nvPr>
        </p:nvSpPr>
        <p:spPr/>
        <p:txBody>
          <a:bodyPr/>
          <a:lstStyle/>
          <a:p>
            <a:r>
              <a:rPr lang="en-US" smtClean="0"/>
              <a:t>Department of Chemistry, GC Paonta Sahib</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b="1" dirty="0" smtClean="0"/>
              <a:t>Malachite Green</a:t>
            </a:r>
            <a:endParaRPr lang="en-US" b="1" dirty="0"/>
          </a:p>
        </p:txBody>
      </p:sp>
      <p:sp>
        <p:nvSpPr>
          <p:cNvPr id="3" name="Content Placeholder 2"/>
          <p:cNvSpPr>
            <a:spLocks noGrp="1"/>
          </p:cNvSpPr>
          <p:nvPr>
            <p:ph idx="1"/>
          </p:nvPr>
        </p:nvSpPr>
        <p:spPr>
          <a:xfrm>
            <a:off x="457200" y="1066800"/>
            <a:ext cx="8229600" cy="5791200"/>
          </a:xfrm>
        </p:spPr>
        <p:txBody>
          <a:bodyPr>
            <a:normAutofit/>
          </a:bodyPr>
          <a:lstStyle/>
          <a:p>
            <a:r>
              <a:rPr lang="en-US" sz="2400" dirty="0" smtClean="0"/>
              <a:t>It is a triphenylamine dye . It dyes cotton in the presense of tannin as mordant but is a direct dye for wool and silk.</a:t>
            </a:r>
          </a:p>
          <a:p>
            <a:r>
              <a:rPr lang="en-US" sz="2400" b="1" dirty="0" smtClean="0"/>
              <a:t>Preparation :</a:t>
            </a:r>
            <a:r>
              <a:rPr lang="en-US" sz="2400" dirty="0" smtClean="0"/>
              <a:t> It is prepared by condensing benzaldehyde with 2 mole of N,N- dimethylaniline in the presense of concentrated H</a:t>
            </a:r>
            <a:r>
              <a:rPr lang="en-US" sz="1200" dirty="0" smtClean="0"/>
              <a:t>2</a:t>
            </a:r>
            <a:r>
              <a:rPr lang="en-US" sz="2400" dirty="0" smtClean="0"/>
              <a:t>SO</a:t>
            </a:r>
            <a:r>
              <a:rPr lang="en-US" sz="1200" dirty="0" smtClean="0"/>
              <a:t>4  </a:t>
            </a:r>
            <a:r>
              <a:rPr lang="en-US" sz="2400" dirty="0" smtClean="0"/>
              <a:t> at 373K. The triphenylmethane derivative thus produced is oxidized by PbO</a:t>
            </a:r>
            <a:r>
              <a:rPr lang="en-US" sz="1200" dirty="0" smtClean="0"/>
              <a:t>2 </a:t>
            </a:r>
            <a:r>
              <a:rPr lang="en-US" sz="2400" dirty="0" smtClean="0"/>
              <a:t>in solution of acetic acid containing HCl to form a color base. This is converted into malachite green with excess of HCl.</a:t>
            </a:r>
            <a:endParaRPr lang="en-US" sz="2400" b="1" dirty="0"/>
          </a:p>
        </p:txBody>
      </p:sp>
      <p:pic>
        <p:nvPicPr>
          <p:cNvPr id="4" name="Picture 3" descr="1645359698433.jpg"/>
          <p:cNvPicPr>
            <a:picLocks noChangeAspect="1"/>
          </p:cNvPicPr>
          <p:nvPr/>
        </p:nvPicPr>
        <p:blipFill>
          <a:blip r:embed="rId3" cstate="print"/>
          <a:stretch>
            <a:fillRect/>
          </a:stretch>
        </p:blipFill>
        <p:spPr>
          <a:xfrm>
            <a:off x="609600" y="4114800"/>
            <a:ext cx="8305800" cy="2514600"/>
          </a:xfrm>
          <a:prstGeom prst="rect">
            <a:avLst/>
          </a:prstGeom>
        </p:spPr>
      </p:pic>
      <p:sp>
        <p:nvSpPr>
          <p:cNvPr id="5" name="Footer Placeholder 4"/>
          <p:cNvSpPr>
            <a:spLocks noGrp="1"/>
          </p:cNvSpPr>
          <p:nvPr>
            <p:ph type="ftr" sz="quarter" idx="11"/>
          </p:nvPr>
        </p:nvSpPr>
        <p:spPr/>
        <p:txBody>
          <a:bodyPr/>
          <a:lstStyle/>
          <a:p>
            <a:r>
              <a:rPr lang="en-US" smtClean="0"/>
              <a:t>Department of Chemistry, GC Paonta Sahib</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457200" y="-838200"/>
            <a:ext cx="8229600" cy="1112838"/>
          </a:xfrm>
        </p:spPr>
        <p:txBody>
          <a:bodyPr/>
          <a:lstStyle/>
          <a:p>
            <a:r>
              <a:rPr lang="en-US" dirty="0" smtClean="0"/>
              <a:t> </a:t>
            </a:r>
            <a:endParaRPr lang="en-US" dirty="0"/>
          </a:p>
        </p:txBody>
      </p:sp>
      <p:sp>
        <p:nvSpPr>
          <p:cNvPr id="3" name="Content Placeholder 2"/>
          <p:cNvSpPr>
            <a:spLocks noGrp="1"/>
          </p:cNvSpPr>
          <p:nvPr>
            <p:ph idx="1"/>
          </p:nvPr>
        </p:nvSpPr>
        <p:spPr>
          <a:xfrm>
            <a:off x="457200" y="1143000"/>
            <a:ext cx="8229600" cy="5257800"/>
          </a:xfrm>
        </p:spPr>
        <p:txBody>
          <a:bodyPr>
            <a:normAutofit/>
          </a:bodyPr>
          <a:lstStyle/>
          <a:p>
            <a:r>
              <a:rPr lang="en-US" sz="2400" dirty="0" smtClean="0"/>
              <a:t>The color of malachite green faded slowly by the action of strong acids and strong bases.</a:t>
            </a:r>
          </a:p>
          <a:p>
            <a:r>
              <a:rPr lang="en-US" sz="2400" dirty="0" smtClean="0"/>
              <a:t>The base causes the color to fade because it converts the dye back into the alcoholic color base, which is practically colorless.</a:t>
            </a:r>
          </a:p>
          <a:p>
            <a:r>
              <a:rPr lang="en-US" sz="2400" dirty="0" smtClean="0"/>
              <a:t>In the case of acidic solution, the H+ ion from the acid co-ordinates with the lone pair of electron of the amino group and thus reduces the chances of resonance. This leads to fading of the color.</a:t>
            </a:r>
            <a:endParaRPr lang="en-US" sz="2400" dirty="0"/>
          </a:p>
        </p:txBody>
      </p:sp>
      <p:pic>
        <p:nvPicPr>
          <p:cNvPr id="4" name="Picture 3" descr="1645360326275.jpg"/>
          <p:cNvPicPr>
            <a:picLocks noChangeAspect="1"/>
          </p:cNvPicPr>
          <p:nvPr/>
        </p:nvPicPr>
        <p:blipFill>
          <a:blip r:embed="rId2" cstate="print"/>
          <a:stretch>
            <a:fillRect/>
          </a:stretch>
        </p:blipFill>
        <p:spPr>
          <a:xfrm>
            <a:off x="2819400" y="4876800"/>
            <a:ext cx="3124200" cy="1704109"/>
          </a:xfrm>
          <a:prstGeom prst="rect">
            <a:avLst/>
          </a:prstGeom>
        </p:spPr>
      </p:pic>
      <p:sp>
        <p:nvSpPr>
          <p:cNvPr id="5" name="Footer Placeholder 4"/>
          <p:cNvSpPr>
            <a:spLocks noGrp="1"/>
          </p:cNvSpPr>
          <p:nvPr>
            <p:ph type="ftr" sz="quarter" idx="11"/>
          </p:nvPr>
        </p:nvSpPr>
        <p:spPr/>
        <p:txBody>
          <a:bodyPr/>
          <a:lstStyle/>
          <a:p>
            <a:r>
              <a:rPr lang="en-US" smtClean="0"/>
              <a:t>Department of Chemistry, GC Paonta Sahib</a:t>
            </a: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b="1" dirty="0" smtClean="0"/>
              <a:t>Crystal Violet</a:t>
            </a:r>
            <a:endParaRPr lang="en-US" b="1" dirty="0"/>
          </a:p>
        </p:txBody>
      </p:sp>
      <p:sp>
        <p:nvSpPr>
          <p:cNvPr id="3" name="Content Placeholder 2"/>
          <p:cNvSpPr>
            <a:spLocks noGrp="1"/>
          </p:cNvSpPr>
          <p:nvPr>
            <p:ph idx="1"/>
          </p:nvPr>
        </p:nvSpPr>
        <p:spPr>
          <a:xfrm>
            <a:off x="457200" y="1143000"/>
            <a:ext cx="8229600" cy="4983163"/>
          </a:xfrm>
        </p:spPr>
        <p:txBody>
          <a:bodyPr>
            <a:normAutofit/>
          </a:bodyPr>
          <a:lstStyle/>
          <a:p>
            <a:r>
              <a:rPr lang="en-US" sz="2400" dirty="0" smtClean="0"/>
              <a:t>Crystal violet also belongs to the group of triphenylmethane dyes. It can be used as direct dye for animal fibers like silk and wool.</a:t>
            </a:r>
          </a:p>
          <a:p>
            <a:r>
              <a:rPr lang="en-US" sz="2400" b="1" dirty="0" smtClean="0"/>
              <a:t>Preparation :</a:t>
            </a:r>
            <a:r>
              <a:rPr lang="en-US" sz="2400" dirty="0" smtClean="0"/>
              <a:t> It is generally prepared b condensing N,N- dimethylaniline with carbonyl chloride to form an intermediate known as Michler’s ketone. This reacts with another molecule of N,N- dimethylaniline  in the presence of phosphoryl chloride to form the dye.</a:t>
            </a:r>
            <a:endParaRPr lang="en-US" sz="2400" b="1" dirty="0"/>
          </a:p>
        </p:txBody>
      </p:sp>
      <p:pic>
        <p:nvPicPr>
          <p:cNvPr id="4" name="Picture 3" descr="1645364678137.jpg"/>
          <p:cNvPicPr>
            <a:picLocks noChangeAspect="1"/>
          </p:cNvPicPr>
          <p:nvPr/>
        </p:nvPicPr>
        <p:blipFill>
          <a:blip r:embed="rId2" cstate="print"/>
          <a:stretch>
            <a:fillRect/>
          </a:stretch>
        </p:blipFill>
        <p:spPr>
          <a:xfrm>
            <a:off x="457200" y="4505885"/>
            <a:ext cx="8153400" cy="2352115"/>
          </a:xfrm>
          <a:prstGeom prst="rect">
            <a:avLst/>
          </a:prstGeom>
        </p:spPr>
      </p:pic>
      <p:sp>
        <p:nvSpPr>
          <p:cNvPr id="5" name="Footer Placeholder 4"/>
          <p:cNvSpPr>
            <a:spLocks noGrp="1"/>
          </p:cNvSpPr>
          <p:nvPr>
            <p:ph type="ftr" sz="quarter" idx="11"/>
          </p:nvPr>
        </p:nvSpPr>
        <p:spPr/>
        <p:txBody>
          <a:bodyPr/>
          <a:lstStyle/>
          <a:p>
            <a:r>
              <a:rPr lang="en-US" smtClean="0"/>
              <a:t>Department of Chemistry, GC Paonta Sahib</a:t>
            </a: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457200" y="-838200"/>
            <a:ext cx="8229600" cy="1112838"/>
          </a:xfrm>
        </p:spPr>
        <p:txBody>
          <a:bodyPr/>
          <a:lstStyle/>
          <a:p>
            <a:r>
              <a:rPr lang="en-US" dirty="0" smtClean="0"/>
              <a:t> </a:t>
            </a:r>
            <a:endParaRPr lang="en-US" dirty="0"/>
          </a:p>
        </p:txBody>
      </p:sp>
      <p:sp>
        <p:nvSpPr>
          <p:cNvPr id="3" name="Content Placeholder 2"/>
          <p:cNvSpPr>
            <a:spLocks noGrp="1"/>
          </p:cNvSpPr>
          <p:nvPr>
            <p:ph idx="1"/>
          </p:nvPr>
        </p:nvSpPr>
        <p:spPr>
          <a:xfrm>
            <a:off x="457200" y="609600"/>
            <a:ext cx="8229600" cy="5516563"/>
          </a:xfrm>
        </p:spPr>
        <p:txBody>
          <a:bodyPr>
            <a:normAutofit/>
          </a:bodyPr>
          <a:lstStyle/>
          <a:p>
            <a:r>
              <a:rPr lang="en-US" sz="2000" dirty="0" smtClean="0"/>
              <a:t> </a:t>
            </a:r>
            <a:r>
              <a:rPr lang="en-US" sz="2400" dirty="0" smtClean="0"/>
              <a:t>It has purple color in weakly acidic solution, green in strongly acidic solution and in even strong solution color is yellowish.</a:t>
            </a:r>
          </a:p>
          <a:p>
            <a:pPr>
              <a:buNone/>
            </a:pPr>
            <a:r>
              <a:rPr lang="en-US" sz="2400" dirty="0"/>
              <a:t> </a:t>
            </a:r>
            <a:r>
              <a:rPr lang="en-US" sz="2400" dirty="0" smtClean="0"/>
              <a:t>     This is due to different opportunities of resonance as the nitrogen of amino group gets more and more protonated.</a:t>
            </a:r>
            <a:endParaRPr lang="en-US" sz="2000" dirty="0"/>
          </a:p>
        </p:txBody>
      </p:sp>
      <p:pic>
        <p:nvPicPr>
          <p:cNvPr id="4" name="Picture 3" descr="1645364733455.jpg"/>
          <p:cNvPicPr>
            <a:picLocks noChangeAspect="1"/>
          </p:cNvPicPr>
          <p:nvPr/>
        </p:nvPicPr>
        <p:blipFill>
          <a:blip r:embed="rId2" cstate="print"/>
          <a:stretch>
            <a:fillRect/>
          </a:stretch>
        </p:blipFill>
        <p:spPr>
          <a:xfrm>
            <a:off x="685800" y="3237058"/>
            <a:ext cx="7848600" cy="3544742"/>
          </a:xfrm>
          <a:prstGeom prst="rect">
            <a:avLst/>
          </a:prstGeom>
        </p:spPr>
      </p:pic>
      <p:sp>
        <p:nvSpPr>
          <p:cNvPr id="5" name="Footer Placeholder 4"/>
          <p:cNvSpPr>
            <a:spLocks noGrp="1"/>
          </p:cNvSpPr>
          <p:nvPr>
            <p:ph type="ftr" sz="quarter" idx="11"/>
          </p:nvPr>
        </p:nvSpPr>
        <p:spPr/>
        <p:txBody>
          <a:bodyPr/>
          <a:lstStyle/>
          <a:p>
            <a:r>
              <a:rPr lang="en-US" smtClean="0"/>
              <a:t>Department of Chemistry, GC Paonta Sahib</a:t>
            </a:r>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b="1" dirty="0" smtClean="0"/>
              <a:t>Phenolphthalein</a:t>
            </a:r>
            <a:endParaRPr lang="en-US" b="1" dirty="0"/>
          </a:p>
        </p:txBody>
      </p:sp>
      <p:sp>
        <p:nvSpPr>
          <p:cNvPr id="3" name="Content Placeholder 2"/>
          <p:cNvSpPr>
            <a:spLocks noGrp="1"/>
          </p:cNvSpPr>
          <p:nvPr>
            <p:ph idx="1"/>
          </p:nvPr>
        </p:nvSpPr>
        <p:spPr>
          <a:xfrm>
            <a:off x="457200" y="1295400"/>
            <a:ext cx="8229600" cy="4830763"/>
          </a:xfrm>
        </p:spPr>
        <p:txBody>
          <a:bodyPr>
            <a:normAutofit/>
          </a:bodyPr>
          <a:lstStyle/>
          <a:p>
            <a:r>
              <a:rPr lang="en-US" sz="2400" dirty="0" smtClean="0"/>
              <a:t>Phenolphthalein belongs to the phthalein group of the dyes. But it is primarily used as an indicator rather than a dye.</a:t>
            </a:r>
          </a:p>
          <a:p>
            <a:r>
              <a:rPr lang="en-US" sz="2400" b="1" dirty="0" smtClean="0"/>
              <a:t>Preparation :</a:t>
            </a:r>
            <a:r>
              <a:rPr lang="en-US" sz="2400" dirty="0" smtClean="0"/>
              <a:t> It is prepared by heating phthalic anhydride with phenol in the presence of concentrated H</a:t>
            </a:r>
            <a:r>
              <a:rPr lang="en-US" sz="1200" dirty="0" smtClean="0"/>
              <a:t>2</a:t>
            </a:r>
            <a:r>
              <a:rPr lang="en-US" sz="2400" dirty="0" smtClean="0"/>
              <a:t>SO</a:t>
            </a:r>
            <a:r>
              <a:rPr lang="en-US" sz="1200" dirty="0" smtClean="0"/>
              <a:t>4</a:t>
            </a:r>
            <a:r>
              <a:rPr lang="en-US" sz="2400" dirty="0" smtClean="0"/>
              <a:t> or ZnCl</a:t>
            </a:r>
            <a:r>
              <a:rPr lang="en-US" sz="1200" dirty="0" smtClean="0"/>
              <a:t>2 </a:t>
            </a:r>
            <a:r>
              <a:rPr lang="en-US" sz="2400" dirty="0"/>
              <a:t>.</a:t>
            </a:r>
            <a:endParaRPr lang="en-US" sz="2400" b="1" dirty="0"/>
          </a:p>
        </p:txBody>
      </p:sp>
      <p:pic>
        <p:nvPicPr>
          <p:cNvPr id="4" name="Picture 3" descr="1645365378693.jpg"/>
          <p:cNvPicPr>
            <a:picLocks noChangeAspect="1"/>
          </p:cNvPicPr>
          <p:nvPr/>
        </p:nvPicPr>
        <p:blipFill>
          <a:blip r:embed="rId2" cstate="print"/>
          <a:stretch>
            <a:fillRect/>
          </a:stretch>
        </p:blipFill>
        <p:spPr>
          <a:xfrm>
            <a:off x="0" y="3774948"/>
            <a:ext cx="9144000" cy="2473452"/>
          </a:xfrm>
          <a:prstGeom prst="rect">
            <a:avLst/>
          </a:prstGeom>
        </p:spPr>
      </p:pic>
      <p:sp>
        <p:nvSpPr>
          <p:cNvPr id="5" name="Footer Placeholder 4"/>
          <p:cNvSpPr>
            <a:spLocks noGrp="1"/>
          </p:cNvSpPr>
          <p:nvPr>
            <p:ph type="ftr" sz="quarter" idx="11"/>
          </p:nvPr>
        </p:nvSpPr>
        <p:spPr/>
        <p:txBody>
          <a:bodyPr/>
          <a:lstStyle/>
          <a:p>
            <a:r>
              <a:rPr lang="en-US" smtClean="0"/>
              <a:t>Department of Chemistry, GC Paonta Sahib</a:t>
            </a: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457200" y="0"/>
            <a:ext cx="8229600" cy="274638"/>
          </a:xfrm>
        </p:spPr>
        <p:txBody>
          <a:bodyPr>
            <a:normAutofit fontScale="90000"/>
          </a:bodyPr>
          <a:lstStyle/>
          <a:p>
            <a:r>
              <a:rPr lang="en-US" dirty="0" smtClean="0"/>
              <a:t> </a:t>
            </a:r>
            <a:endParaRPr lang="en-US" dirty="0"/>
          </a:p>
        </p:txBody>
      </p:sp>
      <p:sp>
        <p:nvSpPr>
          <p:cNvPr id="3" name="Content Placeholder 2"/>
          <p:cNvSpPr>
            <a:spLocks noGrp="1"/>
          </p:cNvSpPr>
          <p:nvPr>
            <p:ph idx="1"/>
          </p:nvPr>
        </p:nvSpPr>
        <p:spPr>
          <a:xfrm>
            <a:off x="457200" y="533400"/>
            <a:ext cx="8229600" cy="5592763"/>
          </a:xfrm>
        </p:spPr>
        <p:txBody>
          <a:bodyPr>
            <a:normAutofit/>
          </a:bodyPr>
          <a:lstStyle/>
          <a:p>
            <a:r>
              <a:rPr lang="en-US" sz="2400" dirty="0" smtClean="0"/>
              <a:t>It is a white crystalline solid which is insoluble in water but dissolves in alkalies to form a red colored solution.</a:t>
            </a:r>
          </a:p>
          <a:p>
            <a:r>
              <a:rPr lang="en-US" sz="2400" dirty="0" smtClean="0"/>
              <a:t>It is used as an indicator in acid-base titrations because the change in pH value of the solution brings the structural changes in its molecule accompanied by change in color.</a:t>
            </a:r>
          </a:p>
          <a:p>
            <a:r>
              <a:rPr lang="en-US" sz="2400" dirty="0" smtClean="0"/>
              <a:t>In acidic solution ,phenolphthalein exists in the colorless form having benzenoid structure  but in alkaline solution it changes to quinoid structure having red colored solution as shown below :</a:t>
            </a:r>
            <a:endParaRPr lang="en-US" sz="2400" dirty="0"/>
          </a:p>
        </p:txBody>
      </p:sp>
      <p:pic>
        <p:nvPicPr>
          <p:cNvPr id="4" name="Picture 3" descr="1645365407810.jpg"/>
          <p:cNvPicPr>
            <a:picLocks noChangeAspect="1"/>
          </p:cNvPicPr>
          <p:nvPr/>
        </p:nvPicPr>
        <p:blipFill>
          <a:blip r:embed="rId2" cstate="print"/>
          <a:stretch>
            <a:fillRect/>
          </a:stretch>
        </p:blipFill>
        <p:spPr>
          <a:xfrm>
            <a:off x="304800" y="4325798"/>
            <a:ext cx="8686800" cy="2532202"/>
          </a:xfrm>
          <a:prstGeom prst="rect">
            <a:avLst/>
          </a:prstGeom>
        </p:spPr>
      </p:pic>
      <p:sp>
        <p:nvSpPr>
          <p:cNvPr id="5" name="Footer Placeholder 4"/>
          <p:cNvSpPr>
            <a:spLocks noGrp="1"/>
          </p:cNvSpPr>
          <p:nvPr>
            <p:ph type="ftr" sz="quarter" idx="11"/>
          </p:nvPr>
        </p:nvSpPr>
        <p:spPr/>
        <p:txBody>
          <a:bodyPr/>
          <a:lstStyle/>
          <a:p>
            <a:r>
              <a:rPr lang="en-US" smtClean="0"/>
              <a:t>Department of Chemistry, GC Paonta Sahib</a:t>
            </a: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457200" y="-381000"/>
            <a:ext cx="8229600" cy="655638"/>
          </a:xfrm>
        </p:spPr>
        <p:txBody>
          <a:bodyPr>
            <a:normAutofit fontScale="90000"/>
          </a:bodyPr>
          <a:lstStyle/>
          <a:p>
            <a:r>
              <a:rPr lang="en-US" dirty="0" smtClean="0"/>
              <a:t> </a:t>
            </a:r>
            <a:endParaRPr lang="en-US" dirty="0"/>
          </a:p>
        </p:txBody>
      </p:sp>
      <p:sp>
        <p:nvSpPr>
          <p:cNvPr id="3" name="Content Placeholder 2"/>
          <p:cNvSpPr>
            <a:spLocks noGrp="1"/>
          </p:cNvSpPr>
          <p:nvPr>
            <p:ph idx="1"/>
          </p:nvPr>
        </p:nvSpPr>
        <p:spPr>
          <a:xfrm>
            <a:off x="457200" y="1066800"/>
            <a:ext cx="8229600" cy="5059363"/>
          </a:xfrm>
        </p:spPr>
        <p:txBody>
          <a:bodyPr>
            <a:normAutofit/>
          </a:bodyPr>
          <a:lstStyle/>
          <a:p>
            <a:r>
              <a:rPr lang="en-US" sz="2400" dirty="0" smtClean="0"/>
              <a:t>In  the presence of excess of strong alkali, the solution of phenolphthalein becomes colorless again. This is because the red colored divalent ion changes into a trivalent colorless ion having benzenoid structure. </a:t>
            </a:r>
            <a:endParaRPr lang="en-US" sz="2400" dirty="0"/>
          </a:p>
        </p:txBody>
      </p:sp>
      <p:pic>
        <p:nvPicPr>
          <p:cNvPr id="4" name="Picture 3" descr="WhatsApp Image 2022-02-20 at 7.38.38 PM.jpeg"/>
          <p:cNvPicPr>
            <a:picLocks noChangeAspect="1"/>
          </p:cNvPicPr>
          <p:nvPr/>
        </p:nvPicPr>
        <p:blipFill>
          <a:blip r:embed="rId2"/>
          <a:stretch>
            <a:fillRect/>
          </a:stretch>
        </p:blipFill>
        <p:spPr>
          <a:xfrm>
            <a:off x="457200" y="3352800"/>
            <a:ext cx="8305800" cy="2326005"/>
          </a:xfrm>
          <a:prstGeom prst="rect">
            <a:avLst/>
          </a:prstGeom>
        </p:spPr>
      </p:pic>
      <p:sp>
        <p:nvSpPr>
          <p:cNvPr id="5" name="Footer Placeholder 4"/>
          <p:cNvSpPr>
            <a:spLocks noGrp="1"/>
          </p:cNvSpPr>
          <p:nvPr>
            <p:ph type="ftr" sz="quarter" idx="11"/>
          </p:nvPr>
        </p:nvSpPr>
        <p:spPr/>
        <p:txBody>
          <a:bodyPr/>
          <a:lstStyle/>
          <a:p>
            <a:r>
              <a:rPr lang="en-US" smtClean="0"/>
              <a:t>Department of Chemistry, GC Paonta Sahib</a:t>
            </a:r>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Fluorescein</a:t>
            </a:r>
            <a:endParaRPr lang="en-US" b="1" dirty="0"/>
          </a:p>
        </p:txBody>
      </p:sp>
      <p:sp>
        <p:nvSpPr>
          <p:cNvPr id="3" name="Content Placeholder 2"/>
          <p:cNvSpPr>
            <a:spLocks noGrp="1"/>
          </p:cNvSpPr>
          <p:nvPr>
            <p:ph idx="1"/>
          </p:nvPr>
        </p:nvSpPr>
        <p:spPr/>
        <p:txBody>
          <a:bodyPr>
            <a:normAutofit/>
          </a:bodyPr>
          <a:lstStyle/>
          <a:p>
            <a:r>
              <a:rPr lang="en-US" sz="2400" dirty="0" smtClean="0"/>
              <a:t>Fluorescein is a derivative of xanthen which is isolated as an orange red solid.</a:t>
            </a:r>
          </a:p>
          <a:p>
            <a:r>
              <a:rPr lang="en-US" sz="2400" b="1" dirty="0" smtClean="0"/>
              <a:t>Preparation : </a:t>
            </a:r>
            <a:r>
              <a:rPr lang="en-US" sz="2400" dirty="0" smtClean="0"/>
              <a:t> It is prepared by heating phthalic anhydride  with resorcinol at 475K or at 385-395 K in the presence of concentrated H</a:t>
            </a:r>
            <a:r>
              <a:rPr lang="en-US" sz="1200" dirty="0" smtClean="0"/>
              <a:t>2</a:t>
            </a:r>
            <a:r>
              <a:rPr lang="en-US" sz="2400" dirty="0" smtClean="0"/>
              <a:t>SO</a:t>
            </a:r>
            <a:r>
              <a:rPr lang="en-US" sz="1200" dirty="0" smtClean="0"/>
              <a:t>4</a:t>
            </a:r>
            <a:r>
              <a:rPr lang="en-US" sz="2400" dirty="0" smtClean="0"/>
              <a:t> or ZnCl</a:t>
            </a:r>
            <a:r>
              <a:rPr lang="en-US" sz="1200" dirty="0" smtClean="0"/>
              <a:t>2 </a:t>
            </a:r>
            <a:r>
              <a:rPr lang="en-US" sz="2400" dirty="0" smtClean="0"/>
              <a:t>.</a:t>
            </a:r>
          </a:p>
          <a:p>
            <a:pPr>
              <a:buNone/>
            </a:pPr>
            <a:endParaRPr lang="en-US" sz="2400" b="1" dirty="0"/>
          </a:p>
        </p:txBody>
      </p:sp>
      <p:pic>
        <p:nvPicPr>
          <p:cNvPr id="4" name="Picture 3" descr="WhatsApp Image 2022-02-20 at 7.42.59 PM.jpeg"/>
          <p:cNvPicPr>
            <a:picLocks noChangeAspect="1"/>
          </p:cNvPicPr>
          <p:nvPr/>
        </p:nvPicPr>
        <p:blipFill>
          <a:blip r:embed="rId2"/>
          <a:stretch>
            <a:fillRect/>
          </a:stretch>
        </p:blipFill>
        <p:spPr>
          <a:xfrm>
            <a:off x="381000" y="3810000"/>
            <a:ext cx="8512380" cy="2798445"/>
          </a:xfrm>
          <a:prstGeom prst="rect">
            <a:avLst/>
          </a:prstGeom>
        </p:spPr>
      </p:pic>
      <p:sp>
        <p:nvSpPr>
          <p:cNvPr id="5" name="Footer Placeholder 4"/>
          <p:cNvSpPr>
            <a:spLocks noGrp="1"/>
          </p:cNvSpPr>
          <p:nvPr>
            <p:ph type="ftr" sz="quarter" idx="11"/>
          </p:nvPr>
        </p:nvSpPr>
        <p:spPr/>
        <p:txBody>
          <a:bodyPr/>
          <a:lstStyle/>
          <a:p>
            <a:r>
              <a:rPr lang="en-US" smtClean="0"/>
              <a:t>Department of Chemistry, GC Paonta Sahib</a:t>
            </a:r>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5719"/>
          </a:xfrm>
        </p:spPr>
        <p:txBody>
          <a:bodyPr>
            <a:normAutofit fontScale="90000"/>
          </a:bodyPr>
          <a:lstStyle/>
          <a:p>
            <a:r>
              <a:rPr lang="en-US" dirty="0" smtClean="0"/>
              <a:t> </a:t>
            </a:r>
            <a:endParaRPr lang="en-US" dirty="0"/>
          </a:p>
        </p:txBody>
      </p:sp>
      <p:sp>
        <p:nvSpPr>
          <p:cNvPr id="3" name="Content Placeholder 2"/>
          <p:cNvSpPr>
            <a:spLocks noGrp="1"/>
          </p:cNvSpPr>
          <p:nvPr>
            <p:ph idx="1"/>
          </p:nvPr>
        </p:nvSpPr>
        <p:spPr>
          <a:xfrm>
            <a:off x="457200" y="685800"/>
            <a:ext cx="8229600" cy="5440363"/>
          </a:xfrm>
        </p:spPr>
        <p:txBody>
          <a:bodyPr>
            <a:normAutofit/>
          </a:bodyPr>
          <a:lstStyle/>
          <a:p>
            <a:r>
              <a:rPr lang="en-US" sz="2400" dirty="0" smtClean="0"/>
              <a:t>Fluorescein is an orange solid, insoluble in water but dissolves in alkalies to give a reddish brown solution.</a:t>
            </a:r>
          </a:p>
          <a:p>
            <a:r>
              <a:rPr lang="en-US" sz="2400" dirty="0" smtClean="0"/>
              <a:t>On dilution this solution gives a yellowish-green fluorescein due to the formation of  disodium salt of fluorescein ions.</a:t>
            </a:r>
          </a:p>
          <a:p>
            <a:r>
              <a:rPr lang="en-US" sz="2400" dirty="0" smtClean="0"/>
              <a:t>The disodium salt of fluorescein is used as a yellow dye under the name </a:t>
            </a:r>
            <a:r>
              <a:rPr lang="en-US" sz="2400" dirty="0" smtClean="0">
                <a:solidFill>
                  <a:srgbClr val="FF0000"/>
                </a:solidFill>
              </a:rPr>
              <a:t>uranine</a:t>
            </a:r>
            <a:r>
              <a:rPr lang="en-US" sz="2400" dirty="0" smtClean="0"/>
              <a:t>. It dyes silk and wool from acid bath.</a:t>
            </a:r>
          </a:p>
        </p:txBody>
      </p:sp>
      <p:sp>
        <p:nvSpPr>
          <p:cNvPr id="4" name="Footer Placeholder 3"/>
          <p:cNvSpPr>
            <a:spLocks noGrp="1"/>
          </p:cNvSpPr>
          <p:nvPr>
            <p:ph type="ftr" sz="quarter" idx="11"/>
          </p:nvPr>
        </p:nvSpPr>
        <p:spPr/>
        <p:txBody>
          <a:bodyPr/>
          <a:lstStyle/>
          <a:p>
            <a:r>
              <a:rPr lang="en-US" smtClean="0"/>
              <a:t>Department of Chemistry, GC Paonta Sahib</a:t>
            </a:r>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b="1" dirty="0" smtClean="0"/>
              <a:t>Alizarin</a:t>
            </a:r>
            <a:endParaRPr lang="en-US" b="1" dirty="0"/>
          </a:p>
        </p:txBody>
      </p:sp>
      <p:sp>
        <p:nvSpPr>
          <p:cNvPr id="3" name="Content Placeholder 2"/>
          <p:cNvSpPr>
            <a:spLocks noGrp="1"/>
          </p:cNvSpPr>
          <p:nvPr>
            <p:ph idx="1"/>
          </p:nvPr>
        </p:nvSpPr>
        <p:spPr>
          <a:xfrm>
            <a:off x="457200" y="1752600"/>
            <a:ext cx="8229600" cy="4724400"/>
          </a:xfrm>
        </p:spPr>
        <p:txBody>
          <a:bodyPr>
            <a:normAutofit/>
          </a:bodyPr>
          <a:lstStyle/>
          <a:p>
            <a:r>
              <a:rPr lang="en-US" sz="2400" dirty="0" smtClean="0"/>
              <a:t>Alizarin is the one of the most commonly used anthraquinoid dye. It occurs naturally as a glucoside in the root of madder plant.</a:t>
            </a:r>
          </a:p>
          <a:p>
            <a:r>
              <a:rPr lang="en-US" sz="2400" b="1" dirty="0" smtClean="0"/>
              <a:t>Preparation : </a:t>
            </a:r>
            <a:r>
              <a:rPr lang="en-US" sz="2400" dirty="0" smtClean="0"/>
              <a:t> It is prepared from anthraquinone by first sulphonating it with fuming sulphuric acid. The sulphonic acid thus formed is converted into its sodium salt . The sodium salt is then fused with NaOH and potassium chlorate (KClO</a:t>
            </a:r>
            <a:r>
              <a:rPr lang="en-US" sz="1200" dirty="0" smtClean="0"/>
              <a:t>3</a:t>
            </a:r>
            <a:r>
              <a:rPr lang="en-US" sz="2400" dirty="0" smtClean="0"/>
              <a:t>) at about 470K under pressure. The product thus formed on acidification with H</a:t>
            </a:r>
            <a:r>
              <a:rPr lang="en-US" sz="1200" dirty="0" smtClean="0"/>
              <a:t>2</a:t>
            </a:r>
            <a:r>
              <a:rPr lang="en-US" sz="2400" dirty="0" smtClean="0"/>
              <a:t>SO</a:t>
            </a:r>
            <a:r>
              <a:rPr lang="en-US" sz="1200" dirty="0" smtClean="0"/>
              <a:t>4 </a:t>
            </a:r>
            <a:r>
              <a:rPr lang="en-US" sz="2400" dirty="0" smtClean="0"/>
              <a:t>gives alizarin.</a:t>
            </a:r>
            <a:endParaRPr lang="en-US" sz="2400" b="1" dirty="0"/>
          </a:p>
        </p:txBody>
      </p:sp>
      <p:sp>
        <p:nvSpPr>
          <p:cNvPr id="4" name="Footer Placeholder 3"/>
          <p:cNvSpPr>
            <a:spLocks noGrp="1"/>
          </p:cNvSpPr>
          <p:nvPr>
            <p:ph type="ftr" sz="quarter" idx="11"/>
          </p:nvPr>
        </p:nvSpPr>
        <p:spPr/>
        <p:txBody>
          <a:bodyPr/>
          <a:lstStyle/>
          <a:p>
            <a:r>
              <a:rPr lang="en-US" smtClean="0"/>
              <a:t>Department of Chemistry, GC Paonta Sahib</a:t>
            </a:r>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457200" y="-609600"/>
            <a:ext cx="8229600" cy="884238"/>
          </a:xfrm>
        </p:spPr>
        <p:txBody>
          <a:bodyPr/>
          <a:lstStyle/>
          <a:p>
            <a:r>
              <a:rPr lang="en-US" dirty="0" smtClean="0"/>
              <a:t> </a:t>
            </a:r>
            <a:endParaRPr lang="en-US" dirty="0"/>
          </a:p>
        </p:txBody>
      </p:sp>
      <p:sp>
        <p:nvSpPr>
          <p:cNvPr id="3" name="Content Placeholder 2"/>
          <p:cNvSpPr>
            <a:spLocks noGrp="1"/>
          </p:cNvSpPr>
          <p:nvPr>
            <p:ph idx="1"/>
          </p:nvPr>
        </p:nvSpPr>
        <p:spPr>
          <a:xfrm>
            <a:off x="457200" y="1295400"/>
            <a:ext cx="8229600" cy="4830763"/>
          </a:xfrm>
        </p:spPr>
        <p:txBody>
          <a:bodyPr/>
          <a:lstStyle/>
          <a:p>
            <a:endParaRPr lang="en-US" dirty="0"/>
          </a:p>
          <a:p>
            <a:endParaRPr lang="en-US" dirty="0" smtClean="0"/>
          </a:p>
          <a:p>
            <a:endParaRPr lang="en-US" dirty="0"/>
          </a:p>
          <a:p>
            <a:endParaRPr lang="en-US" dirty="0" smtClean="0"/>
          </a:p>
          <a:p>
            <a:endParaRPr lang="en-US" dirty="0"/>
          </a:p>
          <a:p>
            <a:r>
              <a:rPr lang="en-US" sz="2400" dirty="0" smtClean="0"/>
              <a:t>It  is isolated as a red crystalline solid which dissolves in alkalies to form purple solution. </a:t>
            </a:r>
            <a:endParaRPr lang="en-US" sz="2400" dirty="0"/>
          </a:p>
          <a:p>
            <a:r>
              <a:rPr lang="en-US" sz="2400" dirty="0" smtClean="0"/>
              <a:t>It is a mordant dye and forms lakes of different color depending upon the metal ion used as mordant.</a:t>
            </a:r>
            <a:endParaRPr lang="en-US" sz="2400" dirty="0"/>
          </a:p>
        </p:txBody>
      </p:sp>
      <p:pic>
        <p:nvPicPr>
          <p:cNvPr id="4" name="Picture 3" descr="WhatsApp Image 2022-02-20 at 7.54.28 PM.jpeg"/>
          <p:cNvPicPr>
            <a:picLocks noChangeAspect="1"/>
          </p:cNvPicPr>
          <p:nvPr/>
        </p:nvPicPr>
        <p:blipFill>
          <a:blip r:embed="rId2"/>
          <a:stretch>
            <a:fillRect/>
          </a:stretch>
        </p:blipFill>
        <p:spPr>
          <a:xfrm>
            <a:off x="914400" y="304800"/>
            <a:ext cx="7620000" cy="3567113"/>
          </a:xfrm>
          <a:prstGeom prst="rect">
            <a:avLst/>
          </a:prstGeom>
        </p:spPr>
      </p:pic>
      <p:sp>
        <p:nvSpPr>
          <p:cNvPr id="5" name="Footer Placeholder 4"/>
          <p:cNvSpPr>
            <a:spLocks noGrp="1"/>
          </p:cNvSpPr>
          <p:nvPr>
            <p:ph type="ftr" sz="quarter" idx="11"/>
          </p:nvPr>
        </p:nvSpPr>
        <p:spPr/>
        <p:txBody>
          <a:bodyPr/>
          <a:lstStyle/>
          <a:p>
            <a:r>
              <a:rPr lang="en-US" smtClean="0"/>
              <a:t>Department of Chemistry, GC Paonta Sahib</a:t>
            </a:r>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b="1" dirty="0" smtClean="0"/>
              <a:t>Indigo</a:t>
            </a:r>
            <a:endParaRPr lang="en-US" b="1" dirty="0"/>
          </a:p>
        </p:txBody>
      </p:sp>
      <p:sp>
        <p:nvSpPr>
          <p:cNvPr id="3" name="Content Placeholder 2"/>
          <p:cNvSpPr>
            <a:spLocks noGrp="1"/>
          </p:cNvSpPr>
          <p:nvPr>
            <p:ph idx="1"/>
          </p:nvPr>
        </p:nvSpPr>
        <p:spPr/>
        <p:txBody>
          <a:bodyPr>
            <a:normAutofit/>
          </a:bodyPr>
          <a:lstStyle/>
          <a:p>
            <a:r>
              <a:rPr lang="en-US" sz="2400" dirty="0" smtClean="0"/>
              <a:t>Natural indigo from the plants of the indigofera is the oldest known dye. It is not present as such in the plants but occurs in the form of</a:t>
            </a:r>
            <a:r>
              <a:rPr lang="en-US" sz="2400" dirty="0" smtClean="0">
                <a:solidFill>
                  <a:srgbClr val="FF0000"/>
                </a:solidFill>
              </a:rPr>
              <a:t> indican.</a:t>
            </a:r>
          </a:p>
          <a:p>
            <a:r>
              <a:rPr lang="en-US" sz="2400" b="1" dirty="0" smtClean="0"/>
              <a:t>Synthesis :</a:t>
            </a:r>
            <a:r>
              <a:rPr lang="en-US" sz="2400" dirty="0" smtClean="0"/>
              <a:t> (a) From Anthranillic acid :</a:t>
            </a:r>
          </a:p>
          <a:p>
            <a:pPr>
              <a:buNone/>
            </a:pPr>
            <a:r>
              <a:rPr lang="en-US" sz="2400" b="1" dirty="0"/>
              <a:t> </a:t>
            </a:r>
            <a:r>
              <a:rPr lang="en-US" sz="2400" b="1" dirty="0" smtClean="0"/>
              <a:t>     </a:t>
            </a:r>
            <a:r>
              <a:rPr lang="en-US" sz="2400" dirty="0" smtClean="0"/>
              <a:t>Anthranillic acid is heated with chloroacetic acid to form phenylglycine-o-carboxylic acid. This acid is then treated with a mixture of potassium hydroxide and sodamide, and it undergoes ring closure to form to form indoxylic acid which gets decarboxylated to give indoxyl. Finally indoxyl is converted into indigo by oxidation with atmospheric </a:t>
            </a:r>
            <a:r>
              <a:rPr lang="en-US" sz="2400" dirty="0" err="1" smtClean="0"/>
              <a:t>oxygen.t</a:t>
            </a:r>
            <a:endParaRPr lang="en-US" dirty="0"/>
          </a:p>
        </p:txBody>
      </p:sp>
      <p:sp>
        <p:nvSpPr>
          <p:cNvPr id="4" name="Footer Placeholder 3"/>
          <p:cNvSpPr>
            <a:spLocks noGrp="1"/>
          </p:cNvSpPr>
          <p:nvPr>
            <p:ph type="ftr" sz="quarter" idx="11"/>
          </p:nvPr>
        </p:nvSpPr>
        <p:spPr/>
        <p:txBody>
          <a:bodyPr/>
          <a:lstStyle/>
          <a:p>
            <a:r>
              <a:rPr lang="en-US" smtClean="0"/>
              <a:t>Department of Chemistry, GC Paonta Sahib</a:t>
            </a:r>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457200" y="-914400"/>
            <a:ext cx="8229600" cy="1189038"/>
          </a:xfrm>
        </p:spPr>
        <p:txBody>
          <a:bodyPr/>
          <a:lstStyle/>
          <a:p>
            <a:r>
              <a:rPr lang="en-US" dirty="0" smtClean="0"/>
              <a:t> </a:t>
            </a:r>
            <a:endParaRPr lang="en-US" dirty="0"/>
          </a:p>
        </p:txBody>
      </p:sp>
      <p:pic>
        <p:nvPicPr>
          <p:cNvPr id="5" name="Content Placeholder 4" descr="WhatsApp Image 2022-02-20 at 8.08.57 PM.jpeg"/>
          <p:cNvPicPr>
            <a:picLocks noGrp="1" noChangeAspect="1"/>
          </p:cNvPicPr>
          <p:nvPr>
            <p:ph idx="1"/>
          </p:nvPr>
        </p:nvPicPr>
        <p:blipFill>
          <a:blip r:embed="rId2"/>
          <a:stretch>
            <a:fillRect/>
          </a:stretch>
        </p:blipFill>
        <p:spPr>
          <a:xfrm>
            <a:off x="685800" y="990600"/>
            <a:ext cx="8229600" cy="4495800"/>
          </a:xfrm>
        </p:spPr>
      </p:pic>
      <p:sp>
        <p:nvSpPr>
          <p:cNvPr id="3" name="Footer Placeholder 2"/>
          <p:cNvSpPr>
            <a:spLocks noGrp="1"/>
          </p:cNvSpPr>
          <p:nvPr>
            <p:ph type="ftr" sz="quarter" idx="11"/>
          </p:nvPr>
        </p:nvSpPr>
        <p:spPr/>
        <p:txBody>
          <a:bodyPr/>
          <a:lstStyle/>
          <a:p>
            <a:r>
              <a:rPr lang="en-US" smtClean="0"/>
              <a:t>Department of Chemistry, GC Paonta Sahib</a:t>
            </a:r>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457200" y="-609600"/>
            <a:ext cx="8229600" cy="884238"/>
          </a:xfrm>
        </p:spPr>
        <p:txBody>
          <a:bodyPr/>
          <a:lstStyle/>
          <a:p>
            <a:r>
              <a:rPr lang="en-US" dirty="0" smtClean="0"/>
              <a:t> </a:t>
            </a:r>
            <a:endParaRPr lang="en-US" dirty="0"/>
          </a:p>
        </p:txBody>
      </p:sp>
      <p:sp>
        <p:nvSpPr>
          <p:cNvPr id="3" name="Content Placeholder 2"/>
          <p:cNvSpPr>
            <a:spLocks noGrp="1"/>
          </p:cNvSpPr>
          <p:nvPr>
            <p:ph idx="1"/>
          </p:nvPr>
        </p:nvSpPr>
        <p:spPr>
          <a:xfrm>
            <a:off x="457200" y="457200"/>
            <a:ext cx="8229600" cy="5668963"/>
          </a:xfrm>
        </p:spPr>
        <p:txBody>
          <a:bodyPr>
            <a:normAutofit/>
          </a:bodyPr>
          <a:lstStyle/>
          <a:p>
            <a:pPr>
              <a:buNone/>
            </a:pPr>
            <a:r>
              <a:rPr lang="en-US" sz="2400" dirty="0" smtClean="0"/>
              <a:t>	(b) From Aniline :</a:t>
            </a:r>
          </a:p>
          <a:p>
            <a:pPr>
              <a:buNone/>
            </a:pPr>
            <a:r>
              <a:rPr lang="en-US" sz="2400" dirty="0"/>
              <a:t>	</a:t>
            </a:r>
            <a:r>
              <a:rPr lang="en-US" sz="2400" dirty="0" smtClean="0"/>
              <a:t>Aniline is heated with chloroacetic acid to form phenylglycine. This on treatment with NaOH and KOH gives a mixture of its sodium and potassium salts. This mixture undergoes ring closure on fusion with a mixture of sodamide , KOH and NaOH at 595-615K to form indoxyl. Indoxyl is then converted into indigo on exposure to air.</a:t>
            </a:r>
          </a:p>
          <a:p>
            <a:endParaRPr lang="en-US" sz="2400" dirty="0"/>
          </a:p>
        </p:txBody>
      </p:sp>
      <p:pic>
        <p:nvPicPr>
          <p:cNvPr id="4" name="Picture 3" descr="WhatsApp Image 2022-02-20 at 8.09.46 PM.jpeg"/>
          <p:cNvPicPr>
            <a:picLocks noChangeAspect="1"/>
          </p:cNvPicPr>
          <p:nvPr/>
        </p:nvPicPr>
        <p:blipFill>
          <a:blip r:embed="rId2"/>
          <a:stretch>
            <a:fillRect/>
          </a:stretch>
        </p:blipFill>
        <p:spPr>
          <a:xfrm>
            <a:off x="685800" y="3581400"/>
            <a:ext cx="8001000" cy="3055382"/>
          </a:xfrm>
          <a:prstGeom prst="rect">
            <a:avLst/>
          </a:prstGeom>
        </p:spPr>
      </p:pic>
      <p:sp>
        <p:nvSpPr>
          <p:cNvPr id="5" name="Footer Placeholder 4"/>
          <p:cNvSpPr>
            <a:spLocks noGrp="1"/>
          </p:cNvSpPr>
          <p:nvPr>
            <p:ph type="ftr" sz="quarter" idx="11"/>
          </p:nvPr>
        </p:nvSpPr>
        <p:spPr/>
        <p:txBody>
          <a:bodyPr/>
          <a:lstStyle/>
          <a:p>
            <a:r>
              <a:rPr lang="en-US" smtClean="0"/>
              <a:t>Department of Chemistry, GC Paonta Sahib</a:t>
            </a:r>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457200" y="-304800"/>
            <a:ext cx="8229600" cy="579438"/>
          </a:xfrm>
        </p:spPr>
        <p:txBody>
          <a:bodyPr>
            <a:normAutofit fontScale="90000"/>
          </a:bodyPr>
          <a:lstStyle/>
          <a:p>
            <a:r>
              <a:rPr lang="en-US" dirty="0" smtClean="0"/>
              <a:t> </a:t>
            </a:r>
            <a:endParaRPr lang="en-US" dirty="0"/>
          </a:p>
        </p:txBody>
      </p:sp>
      <p:sp>
        <p:nvSpPr>
          <p:cNvPr id="3" name="Content Placeholder 2"/>
          <p:cNvSpPr>
            <a:spLocks noGrp="1"/>
          </p:cNvSpPr>
          <p:nvPr>
            <p:ph idx="1"/>
          </p:nvPr>
        </p:nvSpPr>
        <p:spPr>
          <a:xfrm>
            <a:off x="457200" y="304800"/>
            <a:ext cx="8229600" cy="5821363"/>
          </a:xfrm>
        </p:spPr>
        <p:txBody>
          <a:bodyPr>
            <a:normAutofit/>
          </a:bodyPr>
          <a:lstStyle/>
          <a:p>
            <a:r>
              <a:rPr lang="en-US" sz="2400" dirty="0" smtClean="0"/>
              <a:t>Indigo is a dark blue powder insoluble in water. For dyeing a fabric with indigo, a paste of the dye is stirred with a reducing agent such as sodium hydrosulphite in large vats. As a result indigo is reduced to soluble leucobase indigo white.</a:t>
            </a:r>
          </a:p>
          <a:p>
            <a:endParaRPr lang="en-US" sz="2400" dirty="0"/>
          </a:p>
          <a:p>
            <a:endParaRPr lang="en-US" sz="2400" dirty="0" smtClean="0"/>
          </a:p>
          <a:p>
            <a:endParaRPr lang="en-US" sz="2400" dirty="0"/>
          </a:p>
          <a:p>
            <a:endParaRPr lang="en-US" sz="2400" dirty="0" smtClean="0"/>
          </a:p>
          <a:p>
            <a:endParaRPr lang="en-US" sz="2400" dirty="0"/>
          </a:p>
          <a:p>
            <a:endParaRPr lang="en-US" sz="2400" dirty="0" smtClean="0"/>
          </a:p>
          <a:p>
            <a:pPr>
              <a:buNone/>
            </a:pPr>
            <a:r>
              <a:rPr lang="en-US" sz="2400" dirty="0"/>
              <a:t>	</a:t>
            </a:r>
            <a:endParaRPr lang="en-US" sz="2400" dirty="0" smtClean="0"/>
          </a:p>
          <a:p>
            <a:pPr>
              <a:buNone/>
            </a:pPr>
            <a:r>
              <a:rPr lang="en-US" sz="2400" dirty="0"/>
              <a:t>	</a:t>
            </a:r>
            <a:r>
              <a:rPr lang="en-US" sz="2400" dirty="0" smtClean="0"/>
              <a:t>The fabric to be dyed is soaked in the solution of leucobase and them exposed to air. The leucobase is oxidized back to original blue dye which gets bound to fabric.</a:t>
            </a:r>
          </a:p>
          <a:p>
            <a:pPr>
              <a:buNone/>
            </a:pPr>
            <a:endParaRPr lang="en-US" sz="2400" dirty="0"/>
          </a:p>
        </p:txBody>
      </p:sp>
      <p:pic>
        <p:nvPicPr>
          <p:cNvPr id="6" name="Picture 5" descr="WhatsApp Image 2022-02-20 at 8.10.40 PM.jpeg"/>
          <p:cNvPicPr>
            <a:picLocks noChangeAspect="1"/>
          </p:cNvPicPr>
          <p:nvPr/>
        </p:nvPicPr>
        <p:blipFill>
          <a:blip r:embed="rId2"/>
          <a:stretch>
            <a:fillRect/>
          </a:stretch>
        </p:blipFill>
        <p:spPr>
          <a:xfrm>
            <a:off x="838200" y="1981200"/>
            <a:ext cx="7543800" cy="2123512"/>
          </a:xfrm>
          <a:prstGeom prst="rect">
            <a:avLst/>
          </a:prstGeom>
        </p:spPr>
      </p:pic>
      <p:sp>
        <p:nvSpPr>
          <p:cNvPr id="4" name="Footer Placeholder 3"/>
          <p:cNvSpPr>
            <a:spLocks noGrp="1"/>
          </p:cNvSpPr>
          <p:nvPr>
            <p:ph type="ftr" sz="quarter" idx="11"/>
          </p:nvPr>
        </p:nvSpPr>
        <p:spPr/>
        <p:txBody>
          <a:bodyPr/>
          <a:lstStyle/>
          <a:p>
            <a:r>
              <a:rPr lang="en-US" smtClean="0"/>
              <a:t>Department of Chemistry, GC Paonta Sahib</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441</TotalTime>
  <Words>2642</Words>
  <Application>Microsoft Office PowerPoint</Application>
  <PresentationFormat>On-screen Show (4:3)</PresentationFormat>
  <Paragraphs>260</Paragraphs>
  <Slides>40</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40</vt:i4>
      </vt:variant>
    </vt:vector>
  </HeadingPairs>
  <TitlesOfParts>
    <vt:vector size="43" baseType="lpstr">
      <vt:lpstr>Arial</vt:lpstr>
      <vt:lpstr>Calibri</vt:lpstr>
      <vt:lpstr>Office Theme</vt:lpstr>
      <vt:lpstr>Synthetic Dyes </vt:lpstr>
      <vt:lpstr>Syllabus</vt:lpstr>
      <vt:lpstr>What is a dye?</vt:lpstr>
      <vt:lpstr>Synthetic dyes</vt:lpstr>
      <vt:lpstr>Colour</vt:lpstr>
      <vt:lpstr>Colour &amp; Constitution : Electronic Concept </vt:lpstr>
      <vt:lpstr>Classical Concept : Witt’s Theory</vt:lpstr>
      <vt:lpstr>Valence Bond Theory</vt:lpstr>
      <vt:lpstr>Molecular Orbital Theory</vt:lpstr>
      <vt:lpstr>Electronic Transition</vt:lpstr>
      <vt:lpstr>   Classification of dyes on the basis of chemical constitution</vt:lpstr>
      <vt:lpstr> </vt:lpstr>
      <vt:lpstr> </vt:lpstr>
      <vt:lpstr> </vt:lpstr>
      <vt:lpstr> </vt:lpstr>
      <vt:lpstr> </vt:lpstr>
      <vt:lpstr>Classification of dyes on the basis of their mode of action</vt:lpstr>
      <vt:lpstr> </vt:lpstr>
      <vt:lpstr> </vt:lpstr>
      <vt:lpstr> </vt:lpstr>
      <vt:lpstr> </vt:lpstr>
      <vt:lpstr>Methyl Orange</vt:lpstr>
      <vt:lpstr> </vt:lpstr>
      <vt:lpstr>Congo Red</vt:lpstr>
      <vt:lpstr> </vt:lpstr>
      <vt:lpstr>Malachite Green</vt:lpstr>
      <vt:lpstr> </vt:lpstr>
      <vt:lpstr>Crystal Violet</vt:lpstr>
      <vt:lpstr> </vt:lpstr>
      <vt:lpstr>Phenolphthalein</vt:lpstr>
      <vt:lpstr> </vt:lpstr>
      <vt:lpstr> </vt:lpstr>
      <vt:lpstr>Fluorescein</vt:lpstr>
      <vt:lpstr> </vt:lpstr>
      <vt:lpstr>Alizarin</vt:lpstr>
      <vt:lpstr> </vt:lpstr>
      <vt:lpstr>Indigo</vt:lpstr>
      <vt:lpstr> </vt:lpstr>
      <vt:lpstr> </vt:lpstr>
      <vt:lpstr>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Synthetic Dyes</dc:title>
  <dc:creator>Windows User</dc:creator>
  <cp:lastModifiedBy>chemistry</cp:lastModifiedBy>
  <cp:revision>44</cp:revision>
  <dcterms:created xsi:type="dcterms:W3CDTF">2022-02-20T08:26:53Z</dcterms:created>
  <dcterms:modified xsi:type="dcterms:W3CDTF">2022-07-18T05:14:48Z</dcterms:modified>
</cp:coreProperties>
</file>